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2" r:id="rId10"/>
    <p:sldId id="265" r:id="rId11"/>
    <p:sldId id="270" r:id="rId12"/>
    <p:sldId id="272" r:id="rId13"/>
    <p:sldId id="273" r:id="rId14"/>
    <p:sldId id="271" r:id="rId15"/>
    <p:sldId id="283" r:id="rId16"/>
    <p:sldId id="278" r:id="rId17"/>
    <p:sldId id="281" r:id="rId18"/>
    <p:sldId id="279" r:id="rId19"/>
    <p:sldId id="274" r:id="rId20"/>
    <p:sldId id="277" r:id="rId21"/>
    <p:sldId id="276" r:id="rId22"/>
    <p:sldId id="280" r:id="rId23"/>
    <p:sldId id="275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915"/>
    <a:srgbClr val="0C83E0"/>
    <a:srgbClr val="198D27"/>
    <a:srgbClr val="1D56F4"/>
    <a:srgbClr val="FFFFFF"/>
    <a:srgbClr val="D6ED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95C0BA-761F-3542-8CDF-0A5889D544B2}" v="2247" dt="2023-09-12T21:36:30.400"/>
    <p1510:client id="{EF86D6DF-42BF-4D59-9B4D-53C3AB7902B0}" v="5451" dt="2023-09-12T22:08:27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5992" autoAdjust="0"/>
  </p:normalViewPr>
  <p:slideViewPr>
    <p:cSldViewPr snapToGrid="0" snapToObjects="1">
      <p:cViewPr>
        <p:scale>
          <a:sx n="100" d="100"/>
          <a:sy n="100" d="100"/>
        </p:scale>
        <p:origin x="110" y="-37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liveuclac-my.sharepoint.com/personal/ucemwgu_ucl_ac_uk/Documents/ammonia_m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uclac-my.sharepoint.com/personal/ucemwgu_ucl_ac_uk/Documents/ammonia_m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14575377648609E-2"/>
          <c:y val="0.1514890638670166"/>
          <c:w val="0.87946368828359989"/>
          <c:h val="0.6964711582693663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42</c:v>
                </c:pt>
                <c:pt idx="10">
                  <c:v>45</c:v>
                </c:pt>
                <c:pt idx="11">
                  <c:v>47</c:v>
                </c:pt>
                <c:pt idx="12">
                  <c:v>50</c:v>
                </c:pt>
                <c:pt idx="13">
                  <c:v>52</c:v>
                </c:pt>
                <c:pt idx="14">
                  <c:v>55</c:v>
                </c:pt>
                <c:pt idx="15">
                  <c:v>60</c:v>
                </c:pt>
                <c:pt idx="16">
                  <c:v>65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8.5</c:v>
                </c:pt>
                <c:pt idx="1">
                  <c:v>8.3000000000000007</c:v>
                </c:pt>
                <c:pt idx="2">
                  <c:v>8.1</c:v>
                </c:pt>
                <c:pt idx="3">
                  <c:v>7.9</c:v>
                </c:pt>
                <c:pt idx="4">
                  <c:v>7.7</c:v>
                </c:pt>
                <c:pt idx="5">
                  <c:v>7.3</c:v>
                </c:pt>
                <c:pt idx="6">
                  <c:v>7</c:v>
                </c:pt>
                <c:pt idx="7">
                  <c:v>6.5</c:v>
                </c:pt>
                <c:pt idx="8">
                  <c:v>6</c:v>
                </c:pt>
                <c:pt idx="9">
                  <c:v>4.5</c:v>
                </c:pt>
                <c:pt idx="10">
                  <c:v>3.5</c:v>
                </c:pt>
                <c:pt idx="11">
                  <c:v>3</c:v>
                </c:pt>
                <c:pt idx="12">
                  <c:v>2.8</c:v>
                </c:pt>
                <c:pt idx="13">
                  <c:v>2.7</c:v>
                </c:pt>
                <c:pt idx="14">
                  <c:v>2.6</c:v>
                </c:pt>
                <c:pt idx="15">
                  <c:v>2.5</c:v>
                </c:pt>
                <c:pt idx="16">
                  <c:v>2.4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472-9B41-932F-E069E9030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8758096"/>
        <c:axId val="1084452768"/>
      </c:scatterChart>
      <c:valAx>
        <c:axId val="958758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Volume of Sulfuric Acid / ml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452768"/>
        <c:crosses val="autoZero"/>
        <c:crossBetween val="midCat"/>
      </c:valAx>
      <c:valAx>
        <c:axId val="108445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pH</a:t>
                </a:r>
              </a:p>
            </c:rich>
          </c:tx>
          <c:layout>
            <c:manualLayout>
              <c:xMode val="edge"/>
              <c:yMode val="edge"/>
              <c:x val="1.1234851748611788E-2"/>
              <c:y val="0.446871964079429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8758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rgbClr val="000000"/>
          </a:solidFill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dpH / dV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42</c:v>
                </c:pt>
                <c:pt idx="10">
                  <c:v>45</c:v>
                </c:pt>
                <c:pt idx="11">
                  <c:v>47</c:v>
                </c:pt>
                <c:pt idx="12">
                  <c:v>50</c:v>
                </c:pt>
                <c:pt idx="13">
                  <c:v>52</c:v>
                </c:pt>
                <c:pt idx="14">
                  <c:v>55</c:v>
                </c:pt>
                <c:pt idx="15">
                  <c:v>60</c:v>
                </c:pt>
                <c:pt idx="16">
                  <c:v>65</c:v>
                </c:pt>
              </c:numCache>
            </c:numRef>
          </c:xVal>
          <c:yVal>
            <c:numRef>
              <c:f>Sheet1!$E$2:$E$18</c:f>
              <c:numCache>
                <c:formatCode>General</c:formatCode>
                <c:ptCount val="17"/>
                <c:pt idx="1">
                  <c:v>3.9999999999999855E-2</c:v>
                </c:pt>
                <c:pt idx="2">
                  <c:v>4.0000000000000216E-2</c:v>
                </c:pt>
                <c:pt idx="3">
                  <c:v>3.9999999999999855E-2</c:v>
                </c:pt>
                <c:pt idx="4">
                  <c:v>4.0000000000000036E-2</c:v>
                </c:pt>
                <c:pt idx="5">
                  <c:v>8.0000000000000071E-2</c:v>
                </c:pt>
                <c:pt idx="6">
                  <c:v>5.9999999999999963E-2</c:v>
                </c:pt>
                <c:pt idx="7">
                  <c:v>0.1</c:v>
                </c:pt>
                <c:pt idx="8">
                  <c:v>0.1</c:v>
                </c:pt>
                <c:pt idx="9">
                  <c:v>0.75</c:v>
                </c:pt>
                <c:pt idx="10">
                  <c:v>0.33333333333333331</c:v>
                </c:pt>
                <c:pt idx="11">
                  <c:v>0.25</c:v>
                </c:pt>
                <c:pt idx="12">
                  <c:v>6.6666666666666721E-2</c:v>
                </c:pt>
                <c:pt idx="13">
                  <c:v>4.9999999999999822E-2</c:v>
                </c:pt>
                <c:pt idx="14">
                  <c:v>3.3333333333333361E-2</c:v>
                </c:pt>
                <c:pt idx="15">
                  <c:v>2.0000000000000018E-2</c:v>
                </c:pt>
                <c:pt idx="16">
                  <c:v>2.0000000000000018E-2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269-334A-82A9-80305AEB9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4877024"/>
        <c:axId val="700682880"/>
      </c:scatterChart>
      <c:valAx>
        <c:axId val="118487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Volume of Sulfuric Acid / ml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682880"/>
        <c:crosses val="autoZero"/>
        <c:crossBetween val="midCat"/>
      </c:valAx>
      <c:valAx>
        <c:axId val="70068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dpH / dV</a:t>
                </a:r>
              </a:p>
            </c:rich>
          </c:tx>
          <c:layout>
            <c:manualLayout>
              <c:xMode val="edge"/>
              <c:yMode val="edge"/>
              <c:x val="1.2182872209781117E-2"/>
              <c:y val="0.351760916249105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4877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rgbClr val="000000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241014154410844"/>
          <c:y val="8.5474810969791648E-2"/>
          <c:w val="0.83456039486878142"/>
          <c:h val="0.64956484071902953"/>
        </c:manualLayout>
      </c:layout>
      <c:scatterChart>
        <c:scatterStyle val="lineMarker"/>
        <c:varyColors val="0"/>
        <c:ser>
          <c:idx val="0"/>
          <c:order val="0"/>
          <c:tx>
            <c:strRef>
              <c:f>Measurements!$D$31</c:f>
              <c:strCache>
                <c:ptCount val="1"/>
                <c:pt idx="0">
                  <c:v>Methanol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Measurements!$A$32:$A$39</c:f>
              <c:numCache>
                <c:formatCode>General</c:formatCode>
                <c:ptCount val="8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xVal>
          <c:yVal>
            <c:numRef>
              <c:f>Measurements!$D$32:$D$39</c:f>
              <c:numCache>
                <c:formatCode>General</c:formatCode>
                <c:ptCount val="8"/>
                <c:pt idx="0">
                  <c:v>0.29321455648218347</c:v>
                </c:pt>
                <c:pt idx="1">
                  <c:v>0.23306798079353044</c:v>
                </c:pt>
                <c:pt idx="2">
                  <c:v>0.20750568612585293</c:v>
                </c:pt>
                <c:pt idx="3">
                  <c:v>0.18086934546373515</c:v>
                </c:pt>
                <c:pt idx="4">
                  <c:v>0.15681071518827394</c:v>
                </c:pt>
                <c:pt idx="5">
                  <c:v>0.13296689411170079</c:v>
                </c:pt>
                <c:pt idx="6">
                  <c:v>0.11470811220621684</c:v>
                </c:pt>
                <c:pt idx="7">
                  <c:v>9.8812231488501379E-2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98-664A-917B-713575354BED}"/>
            </c:ext>
          </c:extLst>
        </c:ser>
        <c:ser>
          <c:idx val="1"/>
          <c:order val="1"/>
          <c:tx>
            <c:strRef>
              <c:f>Measurements!$E$31</c:f>
              <c:strCache>
                <c:ptCount val="1"/>
                <c:pt idx="0">
                  <c:v>Ethanol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2ADF4"/>
              </a:solidFill>
              <a:ln w="9525">
                <a:solidFill>
                  <a:srgbClr val="00B0F0"/>
                </a:solidFill>
              </a:ln>
              <a:effectLst/>
            </c:spPr>
          </c:marker>
          <c:xVal>
            <c:numRef>
              <c:f>Measurements!$A$32:$A$39</c:f>
              <c:numCache>
                <c:formatCode>General</c:formatCode>
                <c:ptCount val="8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xVal>
          <c:yVal>
            <c:numRef>
              <c:f>Measurements!$E$32:$E$39</c:f>
              <c:numCache>
                <c:formatCode>General</c:formatCode>
                <c:ptCount val="8"/>
                <c:pt idx="0">
                  <c:v>0.18637515842839039</c:v>
                </c:pt>
                <c:pt idx="1">
                  <c:v>0.14263624841571609</c:v>
                </c:pt>
                <c:pt idx="2">
                  <c:v>0.12259822560202789</c:v>
                </c:pt>
                <c:pt idx="3">
                  <c:v>0.10816223067173636</c:v>
                </c:pt>
                <c:pt idx="4">
                  <c:v>9.3079847908745239E-2</c:v>
                </c:pt>
                <c:pt idx="5">
                  <c:v>8.166032953105197E-2</c:v>
                </c:pt>
                <c:pt idx="6">
                  <c:v>7.1102661596958161E-2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C98-664A-917B-71357535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318416"/>
        <c:axId val="858320064"/>
      </c:scatterChart>
      <c:valAx>
        <c:axId val="858318416"/>
        <c:scaling>
          <c:orientation val="minMax"/>
          <c:max val="4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GB"/>
                  <a:t>Temperature /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58320064"/>
        <c:crosses val="autoZero"/>
        <c:crossBetween val="midCat"/>
      </c:valAx>
      <c:valAx>
        <c:axId val="858320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GB"/>
                  <a:t> Solubility [g NH3 / g of solvent]</a:t>
                </a:r>
              </a:p>
            </c:rich>
          </c:tx>
          <c:layout>
            <c:manualLayout>
              <c:xMode val="edge"/>
              <c:yMode val="edge"/>
              <c:x val="1.5181623638865292E-2"/>
              <c:y val="9.211733597624477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58318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289654432153134"/>
          <c:y val="0.89216530356678114"/>
          <c:w val="0.33981529918714565"/>
          <c:h val="7.95442943419567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89865559633731"/>
          <c:y val="7.830633041435664E-2"/>
          <c:w val="0.67281815922994492"/>
          <c:h val="0.6674291380599837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Sheet1!$P$3</c:f>
              <c:strCache>
                <c:ptCount val="1"/>
                <c:pt idx="0">
                  <c:v>Average NIMEP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8663421554377416"/>
                  <c:y val="-1.239322935472311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strRef>
              <c:f>Sheet1!$Q$2:$U$2</c:f>
              <c:strCache>
                <c:ptCount val="5"/>
                <c:pt idx="0">
                  <c:v>Pure Methanol 1 + NH3</c:v>
                </c:pt>
                <c:pt idx="1">
                  <c:v>Pure Methanol 2 + NH3</c:v>
                </c:pt>
                <c:pt idx="2">
                  <c:v>Pure Methanol 3 + NH3</c:v>
                </c:pt>
                <c:pt idx="3">
                  <c:v>Pure Methanol 4 + NH3</c:v>
                </c:pt>
                <c:pt idx="4">
                  <c:v>Pure Methanol 3 + NH3</c:v>
                </c:pt>
              </c:strCache>
            </c:strRef>
          </c:xVal>
          <c:yVal>
            <c:numRef>
              <c:f>Sheet1!$Q$3:$U$3</c:f>
              <c:numCache>
                <c:formatCode>General</c:formatCode>
                <c:ptCount val="5"/>
                <c:pt idx="0">
                  <c:v>7.758</c:v>
                </c:pt>
                <c:pt idx="1">
                  <c:v>7.6660000000000004</c:v>
                </c:pt>
                <c:pt idx="2">
                  <c:v>7.5650000000000004</c:v>
                </c:pt>
                <c:pt idx="3">
                  <c:v>7.4909999999999997</c:v>
                </c:pt>
                <c:pt idx="4">
                  <c:v>7.2919999999999998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3B6-4E2F-9C3D-11F0036412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4920176"/>
        <c:axId val="728167408"/>
      </c:scatterChart>
      <c:scatterChart>
        <c:scatterStyle val="smoothMarker"/>
        <c:varyColors val="0"/>
        <c:ser>
          <c:idx val="1"/>
          <c:order val="1"/>
          <c:tx>
            <c:strRef>
              <c:f>Sheet1!$P$4</c:f>
              <c:strCache>
                <c:ptCount val="1"/>
                <c:pt idx="0">
                  <c:v>COV NIMEP</c:v>
                </c:pt>
              </c:strCache>
            </c:strRef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ysClr val="windowText" lastClr="000000"/>
              </a:solidFill>
              <a:ln w="9525">
                <a:noFill/>
              </a:ln>
              <a:effectLst/>
            </c:spPr>
          </c:marker>
          <c:xVal>
            <c:strRef>
              <c:f>Sheet1!$Q$2:$U$2</c:f>
              <c:strCache>
                <c:ptCount val="5"/>
                <c:pt idx="0">
                  <c:v>Pure Methanol 1 + NH3</c:v>
                </c:pt>
                <c:pt idx="1">
                  <c:v>Pure Methanol 2 + NH3</c:v>
                </c:pt>
                <c:pt idx="2">
                  <c:v>Pure Methanol 3 + NH3</c:v>
                </c:pt>
                <c:pt idx="3">
                  <c:v>Pure Methanol 4 + NH3</c:v>
                </c:pt>
                <c:pt idx="4">
                  <c:v>Pure Methanol 3 + NH3</c:v>
                </c:pt>
              </c:strCache>
            </c:strRef>
          </c:xVal>
          <c:yVal>
            <c:numRef>
              <c:f>Sheet1!$Q$4:$U$4</c:f>
              <c:numCache>
                <c:formatCode>General</c:formatCode>
                <c:ptCount val="5"/>
                <c:pt idx="0">
                  <c:v>2.4E-2</c:v>
                </c:pt>
                <c:pt idx="1">
                  <c:v>0.03</c:v>
                </c:pt>
                <c:pt idx="2">
                  <c:v>3.3000000000000002E-2</c:v>
                </c:pt>
                <c:pt idx="3">
                  <c:v>3.2000000000000001E-2</c:v>
                </c:pt>
                <c:pt idx="4">
                  <c:v>3.5000000000000003E-2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3B6-4E2F-9C3D-11F0036412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8179408"/>
        <c:axId val="728151088"/>
      </c:scatterChart>
      <c:valAx>
        <c:axId val="1184920176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Numeber</a:t>
                </a:r>
                <a:r>
                  <a:rPr lang="en-GB" baseline="0"/>
                  <a:t> of</a:t>
                </a:r>
                <a:r>
                  <a:rPr lang="en-GB"/>
                  <a:t> Runs</a:t>
                </a:r>
              </a:p>
            </c:rich>
          </c:tx>
          <c:layout>
            <c:manualLayout>
              <c:xMode val="edge"/>
              <c:yMode val="edge"/>
              <c:x val="0.40370024393698334"/>
              <c:y val="0.814609575936006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167408"/>
        <c:crosses val="autoZero"/>
        <c:crossBetween val="midCat"/>
      </c:valAx>
      <c:valAx>
        <c:axId val="72816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Average NIMEP / bar</a:t>
                </a:r>
              </a:p>
            </c:rich>
          </c:tx>
          <c:layout>
            <c:manualLayout>
              <c:xMode val="edge"/>
              <c:yMode val="edge"/>
              <c:x val="3.0183379741457021E-2"/>
              <c:y val="0.225149757785922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4920176"/>
        <c:crosses val="autoZero"/>
        <c:crossBetween val="midCat"/>
      </c:valAx>
      <c:valAx>
        <c:axId val="728151088"/>
        <c:scaling>
          <c:orientation val="minMax"/>
          <c:min val="2.0000000000000004E-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COV IMEP</a:t>
                </a:r>
              </a:p>
            </c:rich>
          </c:tx>
          <c:layout>
            <c:manualLayout>
              <c:xMode val="edge"/>
              <c:yMode val="edge"/>
              <c:x val="0.92888767758004387"/>
              <c:y val="0.326641243244845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179408"/>
        <c:crosses val="max"/>
        <c:crossBetween val="midCat"/>
      </c:valAx>
      <c:valAx>
        <c:axId val="728179408"/>
        <c:scaling>
          <c:orientation val="minMax"/>
        </c:scaling>
        <c:delete val="1"/>
        <c:axPos val="b"/>
        <c:majorTickMark val="out"/>
        <c:minorTickMark val="none"/>
        <c:tickLblPos val="nextTo"/>
        <c:crossAx val="728151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86284774023547E-2"/>
          <c:y val="0.8760213003487487"/>
          <c:w val="0.85015979863715785"/>
          <c:h val="0.112021089034029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163653348112361"/>
          <c:y val="9.5774514672152464E-2"/>
          <c:w val="0.73654986353797414"/>
          <c:h val="0.6775001097835744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Sheet2!$O$3</c:f>
              <c:strCache>
                <c:ptCount val="1"/>
                <c:pt idx="0">
                  <c:v>Average NIMEP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4115001063114122"/>
                  <c:y val="0.4591881724496284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strRef>
              <c:f>Sheet2!$P$2:$T$2</c:f>
              <c:strCache>
                <c:ptCount val="5"/>
                <c:pt idx="0">
                  <c:v>Pure Methanol 1</c:v>
                </c:pt>
                <c:pt idx="1">
                  <c:v>Pure Methanol 2 </c:v>
                </c:pt>
                <c:pt idx="2">
                  <c:v>Pure Methanol 3 </c:v>
                </c:pt>
                <c:pt idx="3">
                  <c:v>Pure Methanol 4</c:v>
                </c:pt>
                <c:pt idx="4">
                  <c:v>Pure Methanol 5</c:v>
                </c:pt>
              </c:strCache>
            </c:strRef>
          </c:xVal>
          <c:yVal>
            <c:numRef>
              <c:f>Sheet2!$P$3:$T$3</c:f>
              <c:numCache>
                <c:formatCode>General</c:formatCode>
                <c:ptCount val="5"/>
                <c:pt idx="0">
                  <c:v>7.4139999999999997</c:v>
                </c:pt>
                <c:pt idx="1">
                  <c:v>7.89</c:v>
                </c:pt>
                <c:pt idx="2">
                  <c:v>7.9560000000000004</c:v>
                </c:pt>
                <c:pt idx="3">
                  <c:v>7.867</c:v>
                </c:pt>
                <c:pt idx="4">
                  <c:v>7.8310000000000004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38C-4B82-A8E0-ABF674BF79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8473776"/>
        <c:axId val="1374274592"/>
      </c:scatterChart>
      <c:scatterChart>
        <c:scatterStyle val="smoothMarker"/>
        <c:varyColors val="0"/>
        <c:ser>
          <c:idx val="1"/>
          <c:order val="1"/>
          <c:tx>
            <c:strRef>
              <c:f>Sheet2!$O$4</c:f>
              <c:strCache>
                <c:ptCount val="1"/>
                <c:pt idx="0">
                  <c:v>COV NIMEP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0000"/>
              </a:solidFill>
              <a:ln w="9525">
                <a:noFill/>
              </a:ln>
              <a:effectLst/>
            </c:spPr>
          </c:marker>
          <c:xVal>
            <c:strRef>
              <c:f>Sheet2!$P$2:$T$2</c:f>
              <c:strCache>
                <c:ptCount val="5"/>
                <c:pt idx="0">
                  <c:v>Pure Methanol 1</c:v>
                </c:pt>
                <c:pt idx="1">
                  <c:v>Pure Methanol 2 </c:v>
                </c:pt>
                <c:pt idx="2">
                  <c:v>Pure Methanol 3 </c:v>
                </c:pt>
                <c:pt idx="3">
                  <c:v>Pure Methanol 4</c:v>
                </c:pt>
                <c:pt idx="4">
                  <c:v>Pure Methanol 5</c:v>
                </c:pt>
              </c:strCache>
            </c:strRef>
          </c:xVal>
          <c:yVal>
            <c:numRef>
              <c:f>Sheet2!$P$4:$T$4</c:f>
              <c:numCache>
                <c:formatCode>General</c:formatCode>
                <c:ptCount val="5"/>
                <c:pt idx="0">
                  <c:v>5.0999999999999997E-2</c:v>
                </c:pt>
                <c:pt idx="1">
                  <c:v>2.5999999999999999E-2</c:v>
                </c:pt>
                <c:pt idx="2">
                  <c:v>2.5999999999999999E-2</c:v>
                </c:pt>
                <c:pt idx="3">
                  <c:v>2.8000000000000001E-2</c:v>
                </c:pt>
                <c:pt idx="4">
                  <c:v>0.03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38C-4B82-A8E0-ABF674BF79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0685280"/>
        <c:axId val="524710032"/>
      </c:scatterChart>
      <c:valAx>
        <c:axId val="1368473776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</a:t>
                </a:r>
                <a:r>
                  <a:rPr lang="en-US" baseline="0"/>
                  <a:t>ber of runs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41839849700062393"/>
              <c:y val="0.850708829485962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274592"/>
        <c:crosses val="autoZero"/>
        <c:crossBetween val="midCat"/>
      </c:valAx>
      <c:valAx>
        <c:axId val="137427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Average IMEP / bar</a:t>
                </a:r>
              </a:p>
            </c:rich>
          </c:tx>
          <c:layout>
            <c:manualLayout>
              <c:xMode val="edge"/>
              <c:yMode val="edge"/>
              <c:x val="1.9920318725099601E-2"/>
              <c:y val="0.266355739684086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73776"/>
        <c:crosses val="autoZero"/>
        <c:crossBetween val="midCat"/>
      </c:valAx>
      <c:valAx>
        <c:axId val="52471003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COV IMEP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685280"/>
        <c:crosses val="max"/>
        <c:crossBetween val="midCat"/>
      </c:valAx>
      <c:valAx>
        <c:axId val="700685280"/>
        <c:scaling>
          <c:orientation val="minMax"/>
        </c:scaling>
        <c:delete val="1"/>
        <c:axPos val="b"/>
        <c:majorTickMark val="out"/>
        <c:minorTickMark val="none"/>
        <c:tickLblPos val="nextTo"/>
        <c:crossAx val="524710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5627568466292311E-2"/>
          <c:y val="0.91638725255394293"/>
          <c:w val="0.85087837625874452"/>
          <c:h val="7.29403888548083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65"/>
      <c:depthPercent val="100"/>
      <c:rAngAx val="0"/>
      <c:perspective val="4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5112798366547152E-2"/>
          <c:y val="0.10345737761040739"/>
          <c:w val="0.8327952487633471"/>
          <c:h val="0.68319000342348513"/>
        </c:manualLayout>
      </c:layout>
      <c:pie3DChart>
        <c:varyColors val="1"/>
        <c:ser>
          <c:idx val="0"/>
          <c:order val="0"/>
          <c:tx>
            <c:strRef>
              <c:f>Costing!$C$2</c:f>
              <c:strCache>
                <c:ptCount val="1"/>
                <c:pt idx="0">
                  <c:v>Cost / L</c:v>
                </c:pt>
              </c:strCache>
            </c:strRef>
          </c:tx>
          <c:dPt>
            <c:idx val="0"/>
            <c:bubble3D val="0"/>
            <c:explosion val="19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04C-C44B-934F-C7D273E060AC}"/>
              </c:ext>
            </c:extLst>
          </c:dPt>
          <c:dPt>
            <c:idx val="1"/>
            <c:bubble3D val="0"/>
            <c:explosion val="24"/>
            <c:spPr>
              <a:solidFill>
                <a:srgbClr val="1D56F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04C-C44B-934F-C7D273E060AC}"/>
              </c:ext>
            </c:extLst>
          </c:dPt>
          <c:dPt>
            <c:idx val="2"/>
            <c:bubble3D val="0"/>
            <c:explosion val="18"/>
            <c:spPr>
              <a:solidFill>
                <a:schemeClr val="tx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04C-C44B-934F-C7D273E060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Costing!$B$3:$B$5</c:f>
              <c:strCache>
                <c:ptCount val="3"/>
                <c:pt idx="0">
                  <c:v>Operating Costs</c:v>
                </c:pt>
                <c:pt idx="1">
                  <c:v>Raw Materials</c:v>
                </c:pt>
                <c:pt idx="2">
                  <c:v>Utiliites</c:v>
                </c:pt>
              </c:strCache>
            </c:strRef>
          </c:cat>
          <c:val>
            <c:numRef>
              <c:f>Costing!$D$3:$D$5</c:f>
              <c:numCache>
                <c:formatCode>0%</c:formatCode>
                <c:ptCount val="3"/>
                <c:pt idx="0">
                  <c:v>0.52182889944843558</c:v>
                </c:pt>
                <c:pt idx="1">
                  <c:v>0.46841121736864361</c:v>
                </c:pt>
                <c:pt idx="2">
                  <c:v>9.7598831829208144E-3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04C-C44B-934F-C7D273E060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A8641-37C7-154F-B32A-803DA217E5E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FDC0AA8-E80A-4E4F-B5FA-962B6270ED17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800" dirty="0"/>
            <a:t>The  Problem</a:t>
          </a:r>
        </a:p>
      </dgm:t>
    </dgm:pt>
    <dgm:pt modelId="{D77C2108-28E8-A143-95B8-17D7DF621BA0}" type="parTrans" cxnId="{786B9682-7987-1241-BEED-57508444604A}">
      <dgm:prSet/>
      <dgm:spPr/>
      <dgm:t>
        <a:bodyPr/>
        <a:lstStyle/>
        <a:p>
          <a:endParaRPr lang="en-GB" sz="3200"/>
        </a:p>
      </dgm:t>
    </dgm:pt>
    <dgm:pt modelId="{74E0C0AF-A01F-7E40-BB99-F508A2521B8E}" type="sibTrans" cxnId="{786B9682-7987-1241-BEED-57508444604A}">
      <dgm:prSet custT="1"/>
      <dgm:spPr/>
      <dgm:t>
        <a:bodyPr/>
        <a:lstStyle/>
        <a:p>
          <a:endParaRPr lang="en-GB" sz="1200"/>
        </a:p>
      </dgm:t>
    </dgm:pt>
    <dgm:pt modelId="{F3C7E03E-B2FC-744C-9D35-34953128EAA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800" dirty="0"/>
            <a:t>Aims and Objectives</a:t>
          </a:r>
        </a:p>
      </dgm:t>
    </dgm:pt>
    <dgm:pt modelId="{6A2055D3-83D8-5147-9680-FA5BCD09ED01}" type="parTrans" cxnId="{6E525E6F-18F1-8E46-8A6A-D171E2B3E81E}">
      <dgm:prSet/>
      <dgm:spPr/>
      <dgm:t>
        <a:bodyPr/>
        <a:lstStyle/>
        <a:p>
          <a:endParaRPr lang="en-GB" sz="3200"/>
        </a:p>
      </dgm:t>
    </dgm:pt>
    <dgm:pt modelId="{BF27DAE0-C180-CA44-A2EA-75F50D8B3A7D}" type="sibTrans" cxnId="{6E525E6F-18F1-8E46-8A6A-D171E2B3E81E}">
      <dgm:prSet custT="1"/>
      <dgm:spPr/>
      <dgm:t>
        <a:bodyPr/>
        <a:lstStyle/>
        <a:p>
          <a:endParaRPr lang="en-GB" sz="1200"/>
        </a:p>
      </dgm:t>
    </dgm:pt>
    <dgm:pt modelId="{23095BE8-2ED7-4540-AA8D-1BDA7CA6877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800"/>
            <a:t>Current Research</a:t>
          </a:r>
          <a:endParaRPr lang="en-GB" sz="1800" dirty="0"/>
        </a:p>
      </dgm:t>
    </dgm:pt>
    <dgm:pt modelId="{B6030BED-5AD8-FD47-8D77-C552C3749EBC}" type="parTrans" cxnId="{FF1D5E8A-F363-924C-968D-CE87517F0C3F}">
      <dgm:prSet/>
      <dgm:spPr/>
      <dgm:t>
        <a:bodyPr/>
        <a:lstStyle/>
        <a:p>
          <a:endParaRPr lang="en-GB" sz="3200"/>
        </a:p>
      </dgm:t>
    </dgm:pt>
    <dgm:pt modelId="{2F5F7C95-580D-084C-84CF-81D21182639F}" type="sibTrans" cxnId="{FF1D5E8A-F363-924C-968D-CE87517F0C3F}">
      <dgm:prSet custT="1"/>
      <dgm:spPr/>
      <dgm:t>
        <a:bodyPr/>
        <a:lstStyle/>
        <a:p>
          <a:endParaRPr lang="en-GB" sz="1200"/>
        </a:p>
      </dgm:t>
    </dgm:pt>
    <dgm:pt modelId="{BFBCDBCC-0EB6-C848-9441-2E401F5D9FDE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800"/>
            <a:t>Experimental Findings</a:t>
          </a:r>
          <a:endParaRPr lang="en-GB" sz="1800" dirty="0"/>
        </a:p>
      </dgm:t>
    </dgm:pt>
    <dgm:pt modelId="{85841221-CD93-0143-8496-E55A1525796D}" type="parTrans" cxnId="{A2B3A78F-B9B9-784F-B1EE-D2EE64A65249}">
      <dgm:prSet/>
      <dgm:spPr/>
      <dgm:t>
        <a:bodyPr/>
        <a:lstStyle/>
        <a:p>
          <a:endParaRPr lang="en-GB" sz="3200"/>
        </a:p>
      </dgm:t>
    </dgm:pt>
    <dgm:pt modelId="{7617CD8F-696D-774E-B828-3313BD0B235E}" type="sibTrans" cxnId="{A2B3A78F-B9B9-784F-B1EE-D2EE64A65249}">
      <dgm:prSet custT="1"/>
      <dgm:spPr/>
      <dgm:t>
        <a:bodyPr/>
        <a:lstStyle/>
        <a:p>
          <a:endParaRPr lang="en-GB" sz="1200"/>
        </a:p>
      </dgm:t>
    </dgm:pt>
    <dgm:pt modelId="{F7401817-483A-E14C-997E-A03FA3584D6A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800"/>
            <a:t>Economics</a:t>
          </a:r>
          <a:endParaRPr lang="en-GB" sz="1800" dirty="0"/>
        </a:p>
      </dgm:t>
    </dgm:pt>
    <dgm:pt modelId="{C26C26FD-C3A5-C744-A274-E1A7D0ACDD0E}" type="parTrans" cxnId="{C3B675B2-1477-8949-974F-2962F7B871E5}">
      <dgm:prSet/>
      <dgm:spPr/>
      <dgm:t>
        <a:bodyPr/>
        <a:lstStyle/>
        <a:p>
          <a:endParaRPr lang="en-GB" sz="3200"/>
        </a:p>
      </dgm:t>
    </dgm:pt>
    <dgm:pt modelId="{559F3654-3D93-8A4F-AE0A-C37EBBAE7836}" type="sibTrans" cxnId="{C3B675B2-1477-8949-974F-2962F7B871E5}">
      <dgm:prSet custT="1"/>
      <dgm:spPr/>
      <dgm:t>
        <a:bodyPr/>
        <a:lstStyle/>
        <a:p>
          <a:endParaRPr lang="en-GB" sz="1200"/>
        </a:p>
      </dgm:t>
    </dgm:pt>
    <dgm:pt modelId="{DAB29BA7-94A8-0F4D-9710-B5A903A2234A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800"/>
            <a:t>Summary</a:t>
          </a:r>
          <a:endParaRPr lang="en-GB" sz="1800" dirty="0"/>
        </a:p>
      </dgm:t>
    </dgm:pt>
    <dgm:pt modelId="{65FDCFA1-601C-5849-909C-DC71FCFADB5E}" type="parTrans" cxnId="{3CF065F6-A0D9-054A-9ECB-2CB1C20EC571}">
      <dgm:prSet/>
      <dgm:spPr/>
      <dgm:t>
        <a:bodyPr/>
        <a:lstStyle/>
        <a:p>
          <a:endParaRPr lang="en-GB" sz="3200"/>
        </a:p>
      </dgm:t>
    </dgm:pt>
    <dgm:pt modelId="{26B5CAAE-26BC-C64B-882C-ED3FAD7E9BD5}" type="sibTrans" cxnId="{3CF065F6-A0D9-054A-9ECB-2CB1C20EC571}">
      <dgm:prSet/>
      <dgm:spPr/>
      <dgm:t>
        <a:bodyPr/>
        <a:lstStyle/>
        <a:p>
          <a:endParaRPr lang="en-GB" sz="3200"/>
        </a:p>
      </dgm:t>
    </dgm:pt>
    <dgm:pt modelId="{6BCB3C56-0524-6A43-8086-41ACBC4B0A8E}" type="pres">
      <dgm:prSet presAssocID="{899A8641-37C7-154F-B32A-803DA217E5EC}" presName="Name0" presStyleCnt="0">
        <dgm:presLayoutVars>
          <dgm:dir/>
          <dgm:animLvl val="lvl"/>
          <dgm:resizeHandles val="exact"/>
        </dgm:presLayoutVars>
      </dgm:prSet>
      <dgm:spPr/>
    </dgm:pt>
    <dgm:pt modelId="{485DB781-ED3F-CF42-8282-A140025AE062}" type="pres">
      <dgm:prSet presAssocID="{EFDC0AA8-E80A-4E4F-B5FA-962B6270ED1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FC10465-A4C7-0044-8D25-E194DA94807C}" type="pres">
      <dgm:prSet presAssocID="{74E0C0AF-A01F-7E40-BB99-F508A2521B8E}" presName="parTxOnlySpace" presStyleCnt="0"/>
      <dgm:spPr/>
    </dgm:pt>
    <dgm:pt modelId="{BC73D2A4-3926-C746-995D-52D4D9C4EC3A}" type="pres">
      <dgm:prSet presAssocID="{F3C7E03E-B2FC-744C-9D35-34953128EAA6}" presName="parTxOnly" presStyleLbl="node1" presStyleIdx="1" presStyleCnt="6" custScaleX="114850">
        <dgm:presLayoutVars>
          <dgm:chMax val="0"/>
          <dgm:chPref val="0"/>
          <dgm:bulletEnabled val="1"/>
        </dgm:presLayoutVars>
      </dgm:prSet>
      <dgm:spPr/>
    </dgm:pt>
    <dgm:pt modelId="{46A7F98F-BD70-DE46-B019-FB2E40B54F50}" type="pres">
      <dgm:prSet presAssocID="{BF27DAE0-C180-CA44-A2EA-75F50D8B3A7D}" presName="parTxOnlySpace" presStyleCnt="0"/>
      <dgm:spPr/>
    </dgm:pt>
    <dgm:pt modelId="{336774F1-F994-C646-9817-01D49DBEC58D}" type="pres">
      <dgm:prSet presAssocID="{23095BE8-2ED7-4540-AA8D-1BDA7CA68774}" presName="parTxOnly" presStyleLbl="node1" presStyleIdx="2" presStyleCnt="6" custScaleX="106260">
        <dgm:presLayoutVars>
          <dgm:chMax val="0"/>
          <dgm:chPref val="0"/>
          <dgm:bulletEnabled val="1"/>
        </dgm:presLayoutVars>
      </dgm:prSet>
      <dgm:spPr/>
    </dgm:pt>
    <dgm:pt modelId="{BB25513A-F502-E04E-96B6-03E42300A346}" type="pres">
      <dgm:prSet presAssocID="{2F5F7C95-580D-084C-84CF-81D21182639F}" presName="parTxOnlySpace" presStyleCnt="0"/>
      <dgm:spPr/>
    </dgm:pt>
    <dgm:pt modelId="{A6AF19D5-3E0A-3A41-B2EF-52A41298DC2A}" type="pres">
      <dgm:prSet presAssocID="{BFBCDBCC-0EB6-C848-9441-2E401F5D9FDE}" presName="parTxOnly" presStyleLbl="node1" presStyleIdx="3" presStyleCnt="6" custScaleX="130315">
        <dgm:presLayoutVars>
          <dgm:chMax val="0"/>
          <dgm:chPref val="0"/>
          <dgm:bulletEnabled val="1"/>
        </dgm:presLayoutVars>
      </dgm:prSet>
      <dgm:spPr/>
    </dgm:pt>
    <dgm:pt modelId="{36F884FF-B273-7A4F-BCBF-42B901E9F073}" type="pres">
      <dgm:prSet presAssocID="{7617CD8F-696D-774E-B828-3313BD0B235E}" presName="parTxOnlySpace" presStyleCnt="0"/>
      <dgm:spPr/>
    </dgm:pt>
    <dgm:pt modelId="{0C78C16C-EF92-934D-9F37-74DA49301C4D}" type="pres">
      <dgm:prSet presAssocID="{F7401817-483A-E14C-997E-A03FA3584D6A}" presName="parTxOnly" presStyleLbl="node1" presStyleIdx="4" presStyleCnt="6" custScaleX="107783">
        <dgm:presLayoutVars>
          <dgm:chMax val="0"/>
          <dgm:chPref val="0"/>
          <dgm:bulletEnabled val="1"/>
        </dgm:presLayoutVars>
      </dgm:prSet>
      <dgm:spPr/>
    </dgm:pt>
    <dgm:pt modelId="{E9D29E81-61D2-2044-8CF4-02A98FB98136}" type="pres">
      <dgm:prSet presAssocID="{559F3654-3D93-8A4F-AE0A-C37EBBAE7836}" presName="parTxOnlySpace" presStyleCnt="0"/>
      <dgm:spPr/>
    </dgm:pt>
    <dgm:pt modelId="{CC657BD9-F21C-D646-B689-9BA5CB356858}" type="pres">
      <dgm:prSet presAssocID="{DAB29BA7-94A8-0F4D-9710-B5A903A2234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22A6C29-D000-F74F-BFBA-5FD803ECAB3D}" type="presOf" srcId="{F7401817-483A-E14C-997E-A03FA3584D6A}" destId="{0C78C16C-EF92-934D-9F37-74DA49301C4D}" srcOrd="0" destOrd="0" presId="urn:microsoft.com/office/officeart/2005/8/layout/chevron1"/>
    <dgm:cxn modelId="{FB3AF05F-6029-F74A-800B-EB1F66389AFB}" type="presOf" srcId="{EFDC0AA8-E80A-4E4F-B5FA-962B6270ED17}" destId="{485DB781-ED3F-CF42-8282-A140025AE062}" srcOrd="0" destOrd="0" presId="urn:microsoft.com/office/officeart/2005/8/layout/chevron1"/>
    <dgm:cxn modelId="{5C0BC663-A0F8-0149-97F3-B364F7B4D608}" type="presOf" srcId="{899A8641-37C7-154F-B32A-803DA217E5EC}" destId="{6BCB3C56-0524-6A43-8086-41ACBC4B0A8E}" srcOrd="0" destOrd="0" presId="urn:microsoft.com/office/officeart/2005/8/layout/chevron1"/>
    <dgm:cxn modelId="{6E525E6F-18F1-8E46-8A6A-D171E2B3E81E}" srcId="{899A8641-37C7-154F-B32A-803DA217E5EC}" destId="{F3C7E03E-B2FC-744C-9D35-34953128EAA6}" srcOrd="1" destOrd="0" parTransId="{6A2055D3-83D8-5147-9680-FA5BCD09ED01}" sibTransId="{BF27DAE0-C180-CA44-A2EA-75F50D8B3A7D}"/>
    <dgm:cxn modelId="{786B9682-7987-1241-BEED-57508444604A}" srcId="{899A8641-37C7-154F-B32A-803DA217E5EC}" destId="{EFDC0AA8-E80A-4E4F-B5FA-962B6270ED17}" srcOrd="0" destOrd="0" parTransId="{D77C2108-28E8-A143-95B8-17D7DF621BA0}" sibTransId="{74E0C0AF-A01F-7E40-BB99-F508A2521B8E}"/>
    <dgm:cxn modelId="{FF1D5E8A-F363-924C-968D-CE87517F0C3F}" srcId="{899A8641-37C7-154F-B32A-803DA217E5EC}" destId="{23095BE8-2ED7-4540-AA8D-1BDA7CA68774}" srcOrd="2" destOrd="0" parTransId="{B6030BED-5AD8-FD47-8D77-C552C3749EBC}" sibTransId="{2F5F7C95-580D-084C-84CF-81D21182639F}"/>
    <dgm:cxn modelId="{A2B3A78F-B9B9-784F-B1EE-D2EE64A65249}" srcId="{899A8641-37C7-154F-B32A-803DA217E5EC}" destId="{BFBCDBCC-0EB6-C848-9441-2E401F5D9FDE}" srcOrd="3" destOrd="0" parTransId="{85841221-CD93-0143-8496-E55A1525796D}" sibTransId="{7617CD8F-696D-774E-B828-3313BD0B235E}"/>
    <dgm:cxn modelId="{3DEE99A5-C114-E346-A1EE-2B134A78D1A0}" type="presOf" srcId="{23095BE8-2ED7-4540-AA8D-1BDA7CA68774}" destId="{336774F1-F994-C646-9817-01D49DBEC58D}" srcOrd="0" destOrd="0" presId="urn:microsoft.com/office/officeart/2005/8/layout/chevron1"/>
    <dgm:cxn modelId="{AF4A2DA7-4065-354F-BEB9-572BEECB1798}" type="presOf" srcId="{DAB29BA7-94A8-0F4D-9710-B5A903A2234A}" destId="{CC657BD9-F21C-D646-B689-9BA5CB356858}" srcOrd="0" destOrd="0" presId="urn:microsoft.com/office/officeart/2005/8/layout/chevron1"/>
    <dgm:cxn modelId="{C3B675B2-1477-8949-974F-2962F7B871E5}" srcId="{899A8641-37C7-154F-B32A-803DA217E5EC}" destId="{F7401817-483A-E14C-997E-A03FA3584D6A}" srcOrd="4" destOrd="0" parTransId="{C26C26FD-C3A5-C744-A274-E1A7D0ACDD0E}" sibTransId="{559F3654-3D93-8A4F-AE0A-C37EBBAE7836}"/>
    <dgm:cxn modelId="{DD3F18CE-7DC4-5242-B91B-8AD92F29E06A}" type="presOf" srcId="{F3C7E03E-B2FC-744C-9D35-34953128EAA6}" destId="{BC73D2A4-3926-C746-995D-52D4D9C4EC3A}" srcOrd="0" destOrd="0" presId="urn:microsoft.com/office/officeart/2005/8/layout/chevron1"/>
    <dgm:cxn modelId="{C8361CE0-7CBC-9F4B-8085-D719934F94D9}" type="presOf" srcId="{BFBCDBCC-0EB6-C848-9441-2E401F5D9FDE}" destId="{A6AF19D5-3E0A-3A41-B2EF-52A41298DC2A}" srcOrd="0" destOrd="0" presId="urn:microsoft.com/office/officeart/2005/8/layout/chevron1"/>
    <dgm:cxn modelId="{3CF065F6-A0D9-054A-9ECB-2CB1C20EC571}" srcId="{899A8641-37C7-154F-B32A-803DA217E5EC}" destId="{DAB29BA7-94A8-0F4D-9710-B5A903A2234A}" srcOrd="5" destOrd="0" parTransId="{65FDCFA1-601C-5849-909C-DC71FCFADB5E}" sibTransId="{26B5CAAE-26BC-C64B-882C-ED3FAD7E9BD5}"/>
    <dgm:cxn modelId="{D811BF67-67B9-D842-8D0B-0BAE3948135C}" type="presParOf" srcId="{6BCB3C56-0524-6A43-8086-41ACBC4B0A8E}" destId="{485DB781-ED3F-CF42-8282-A140025AE062}" srcOrd="0" destOrd="0" presId="urn:microsoft.com/office/officeart/2005/8/layout/chevron1"/>
    <dgm:cxn modelId="{AA624352-5C84-C14F-B43F-17DEF32547C7}" type="presParOf" srcId="{6BCB3C56-0524-6A43-8086-41ACBC4B0A8E}" destId="{FFC10465-A4C7-0044-8D25-E194DA94807C}" srcOrd="1" destOrd="0" presId="urn:microsoft.com/office/officeart/2005/8/layout/chevron1"/>
    <dgm:cxn modelId="{863E3C8B-6237-3C41-8332-0E2686A038F8}" type="presParOf" srcId="{6BCB3C56-0524-6A43-8086-41ACBC4B0A8E}" destId="{BC73D2A4-3926-C746-995D-52D4D9C4EC3A}" srcOrd="2" destOrd="0" presId="urn:microsoft.com/office/officeart/2005/8/layout/chevron1"/>
    <dgm:cxn modelId="{1A72167A-30CC-2C49-88BA-A58F5F17386F}" type="presParOf" srcId="{6BCB3C56-0524-6A43-8086-41ACBC4B0A8E}" destId="{46A7F98F-BD70-DE46-B019-FB2E40B54F50}" srcOrd="3" destOrd="0" presId="urn:microsoft.com/office/officeart/2005/8/layout/chevron1"/>
    <dgm:cxn modelId="{11A2ECAC-B19E-F647-A016-56443F5197E9}" type="presParOf" srcId="{6BCB3C56-0524-6A43-8086-41ACBC4B0A8E}" destId="{336774F1-F994-C646-9817-01D49DBEC58D}" srcOrd="4" destOrd="0" presId="urn:microsoft.com/office/officeart/2005/8/layout/chevron1"/>
    <dgm:cxn modelId="{A050FBE5-66AF-CF40-B71F-4BFFFA946560}" type="presParOf" srcId="{6BCB3C56-0524-6A43-8086-41ACBC4B0A8E}" destId="{BB25513A-F502-E04E-96B6-03E42300A346}" srcOrd="5" destOrd="0" presId="urn:microsoft.com/office/officeart/2005/8/layout/chevron1"/>
    <dgm:cxn modelId="{FA904F56-CACE-A04C-8565-C5711FBB59F9}" type="presParOf" srcId="{6BCB3C56-0524-6A43-8086-41ACBC4B0A8E}" destId="{A6AF19D5-3E0A-3A41-B2EF-52A41298DC2A}" srcOrd="6" destOrd="0" presId="urn:microsoft.com/office/officeart/2005/8/layout/chevron1"/>
    <dgm:cxn modelId="{ED8249AF-5AA3-5441-A127-58ABD09B674A}" type="presParOf" srcId="{6BCB3C56-0524-6A43-8086-41ACBC4B0A8E}" destId="{36F884FF-B273-7A4F-BCBF-42B901E9F073}" srcOrd="7" destOrd="0" presId="urn:microsoft.com/office/officeart/2005/8/layout/chevron1"/>
    <dgm:cxn modelId="{5036689F-3402-D144-916D-8D6E4F18121A}" type="presParOf" srcId="{6BCB3C56-0524-6A43-8086-41ACBC4B0A8E}" destId="{0C78C16C-EF92-934D-9F37-74DA49301C4D}" srcOrd="8" destOrd="0" presId="urn:microsoft.com/office/officeart/2005/8/layout/chevron1"/>
    <dgm:cxn modelId="{A06DA575-1822-CE47-A2F4-7376FF2FDD72}" type="presParOf" srcId="{6BCB3C56-0524-6A43-8086-41ACBC4B0A8E}" destId="{E9D29E81-61D2-2044-8CF4-02A98FB98136}" srcOrd="9" destOrd="0" presId="urn:microsoft.com/office/officeart/2005/8/layout/chevron1"/>
    <dgm:cxn modelId="{4B7A1E4D-3926-964A-8787-308DEB0B3CDD}" type="presParOf" srcId="{6BCB3C56-0524-6A43-8086-41ACBC4B0A8E}" destId="{CC657BD9-F21C-D646-B689-9BA5CB356858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5D904E-B926-4CF5-94EE-C39F0DBAB52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93276-0F5E-4884-8CA5-C7E917852440}">
      <dgm:prSet/>
      <dgm:spPr/>
      <dgm:t>
        <a:bodyPr/>
        <a:lstStyle/>
        <a:p>
          <a:r>
            <a:rPr lang="en-GB" b="1" i="0"/>
            <a:t>Fuel Formation</a:t>
          </a:r>
          <a:endParaRPr lang="en-US"/>
        </a:p>
      </dgm:t>
    </dgm:pt>
    <dgm:pt modelId="{47CF53BF-AE7B-4380-A75C-29DCE83F44B3}" type="parTrans" cxnId="{5643C01F-FD4B-4970-89F5-04B657CCD9BB}">
      <dgm:prSet/>
      <dgm:spPr/>
      <dgm:t>
        <a:bodyPr/>
        <a:lstStyle/>
        <a:p>
          <a:endParaRPr lang="en-US"/>
        </a:p>
      </dgm:t>
    </dgm:pt>
    <dgm:pt modelId="{5AAD9446-A9EB-4C13-A14B-2888EC1320B7}" type="sibTrans" cxnId="{5643C01F-FD4B-4970-89F5-04B657CCD9BB}">
      <dgm:prSet/>
      <dgm:spPr/>
      <dgm:t>
        <a:bodyPr/>
        <a:lstStyle/>
        <a:p>
          <a:endParaRPr lang="en-US"/>
        </a:p>
      </dgm:t>
    </dgm:pt>
    <dgm:pt modelId="{8316ABBC-DAA6-4C28-98B5-22D3FDAFEA34}">
      <dgm:prSet/>
      <dgm:spPr/>
      <dgm:t>
        <a:bodyPr/>
        <a:lstStyle/>
        <a:p>
          <a:r>
            <a:rPr lang="en-GB" b="0" i="0" dirty="0"/>
            <a:t>Determine optimal methods for fuel production</a:t>
          </a:r>
          <a:endParaRPr lang="en-US" dirty="0"/>
        </a:p>
      </dgm:t>
    </dgm:pt>
    <dgm:pt modelId="{6366C04B-9DD9-4B53-B03F-4A4B947DE629}" type="parTrans" cxnId="{3F188AF3-C003-4A4C-9483-C75CBD14DB8C}">
      <dgm:prSet/>
      <dgm:spPr/>
      <dgm:t>
        <a:bodyPr/>
        <a:lstStyle/>
        <a:p>
          <a:endParaRPr lang="en-US"/>
        </a:p>
      </dgm:t>
    </dgm:pt>
    <dgm:pt modelId="{A529BED0-E289-4B07-AECA-3AE67D1F5F56}" type="sibTrans" cxnId="{3F188AF3-C003-4A4C-9483-C75CBD14DB8C}">
      <dgm:prSet/>
      <dgm:spPr/>
      <dgm:t>
        <a:bodyPr/>
        <a:lstStyle/>
        <a:p>
          <a:endParaRPr lang="en-US"/>
        </a:p>
      </dgm:t>
    </dgm:pt>
    <dgm:pt modelId="{70D9EE2B-AEEF-4CEC-8285-B1965C3201BF}">
      <dgm:prSet/>
      <dgm:spPr/>
      <dgm:t>
        <a:bodyPr/>
        <a:lstStyle/>
        <a:p>
          <a:r>
            <a:rPr lang="en-GB" b="1" i="0" dirty="0"/>
            <a:t>Chemical Analysis</a:t>
          </a:r>
          <a:endParaRPr lang="en-US" dirty="0"/>
        </a:p>
      </dgm:t>
    </dgm:pt>
    <dgm:pt modelId="{8CBFB766-B09D-4560-BEA2-C727D8B92F22}" type="parTrans" cxnId="{F78ADF8F-5725-4FD7-99A7-25813FFF84EC}">
      <dgm:prSet/>
      <dgm:spPr/>
      <dgm:t>
        <a:bodyPr/>
        <a:lstStyle/>
        <a:p>
          <a:endParaRPr lang="en-US"/>
        </a:p>
      </dgm:t>
    </dgm:pt>
    <dgm:pt modelId="{D118D0AD-F5FB-4100-B0C7-43D369CEF4DF}" type="sibTrans" cxnId="{F78ADF8F-5725-4FD7-99A7-25813FFF84EC}">
      <dgm:prSet/>
      <dgm:spPr/>
      <dgm:t>
        <a:bodyPr/>
        <a:lstStyle/>
        <a:p>
          <a:endParaRPr lang="en-US"/>
        </a:p>
      </dgm:t>
    </dgm:pt>
    <dgm:pt modelId="{43D0DB2F-23A2-44A9-B641-B076BEC5219C}">
      <dgm:prSet/>
      <dgm:spPr/>
      <dgm:t>
        <a:bodyPr/>
        <a:lstStyle/>
        <a:p>
          <a:r>
            <a:rPr lang="en-GB" b="0" i="0" dirty="0"/>
            <a:t>Establish fuel blend composition</a:t>
          </a:r>
          <a:endParaRPr lang="en-US" dirty="0"/>
        </a:p>
      </dgm:t>
    </dgm:pt>
    <dgm:pt modelId="{0EFC36FF-7BC7-4369-A11E-2A9F380E1CE5}" type="parTrans" cxnId="{1BB6E6F0-8B31-4EDE-9A5F-245E181E4503}">
      <dgm:prSet/>
      <dgm:spPr/>
      <dgm:t>
        <a:bodyPr/>
        <a:lstStyle/>
        <a:p>
          <a:endParaRPr lang="en-US"/>
        </a:p>
      </dgm:t>
    </dgm:pt>
    <dgm:pt modelId="{278052A8-F372-473E-AC4C-E48E3F6E8B03}" type="sibTrans" cxnId="{1BB6E6F0-8B31-4EDE-9A5F-245E181E4503}">
      <dgm:prSet/>
      <dgm:spPr/>
      <dgm:t>
        <a:bodyPr/>
        <a:lstStyle/>
        <a:p>
          <a:endParaRPr lang="en-US"/>
        </a:p>
      </dgm:t>
    </dgm:pt>
    <dgm:pt modelId="{26E9A08C-5D21-4C6F-A445-EE96ED7AB1F1}">
      <dgm:prSet/>
      <dgm:spPr/>
      <dgm:t>
        <a:bodyPr/>
        <a:lstStyle/>
        <a:p>
          <a:r>
            <a:rPr lang="en-GB" b="1" i="0" dirty="0"/>
            <a:t>Combustion Characteristics</a:t>
          </a:r>
          <a:endParaRPr lang="en-US" dirty="0"/>
        </a:p>
      </dgm:t>
    </dgm:pt>
    <dgm:pt modelId="{1C34E1D0-20C2-45AF-8EFA-8359169CBF03}" type="parTrans" cxnId="{B73FC18E-401E-489B-9075-7A998E3CD260}">
      <dgm:prSet/>
      <dgm:spPr/>
      <dgm:t>
        <a:bodyPr/>
        <a:lstStyle/>
        <a:p>
          <a:endParaRPr lang="en-US"/>
        </a:p>
      </dgm:t>
    </dgm:pt>
    <dgm:pt modelId="{48F38EA6-F1A3-4F75-90BF-8DFDACE6A627}" type="sibTrans" cxnId="{B73FC18E-401E-489B-9075-7A998E3CD260}">
      <dgm:prSet/>
      <dgm:spPr/>
      <dgm:t>
        <a:bodyPr/>
        <a:lstStyle/>
        <a:p>
          <a:endParaRPr lang="en-US"/>
        </a:p>
      </dgm:t>
    </dgm:pt>
    <dgm:pt modelId="{2931548F-DA1D-43F7-8813-B049A6EC8402}">
      <dgm:prSet/>
      <dgm:spPr/>
      <dgm:t>
        <a:bodyPr/>
        <a:lstStyle/>
        <a:p>
          <a:r>
            <a:rPr lang="en-GB" b="0" i="0" dirty="0"/>
            <a:t>Assess combustion cycle's control, reliability, and efficiency</a:t>
          </a:r>
          <a:endParaRPr lang="en-US" dirty="0"/>
        </a:p>
      </dgm:t>
    </dgm:pt>
    <dgm:pt modelId="{7EED3DC0-08FA-4BF9-8125-CB0D12C97EB5}" type="parTrans" cxnId="{C24A9995-03B5-4072-9093-CDF52BEFE9BD}">
      <dgm:prSet/>
      <dgm:spPr/>
      <dgm:t>
        <a:bodyPr/>
        <a:lstStyle/>
        <a:p>
          <a:endParaRPr lang="en-US"/>
        </a:p>
      </dgm:t>
    </dgm:pt>
    <dgm:pt modelId="{AD070C7D-A399-474C-95F4-426CDBDA3C62}" type="sibTrans" cxnId="{C24A9995-03B5-4072-9093-CDF52BEFE9BD}">
      <dgm:prSet/>
      <dgm:spPr/>
      <dgm:t>
        <a:bodyPr/>
        <a:lstStyle/>
        <a:p>
          <a:endParaRPr lang="en-US"/>
        </a:p>
      </dgm:t>
    </dgm:pt>
    <dgm:pt modelId="{DA40F51E-1638-4FCA-BE79-FABD6ECAD98A}">
      <dgm:prSet/>
      <dgm:spPr/>
      <dgm:t>
        <a:bodyPr/>
        <a:lstStyle/>
        <a:p>
          <a:r>
            <a:rPr lang="en-GB" b="1" i="0"/>
            <a:t>Economic Viability</a:t>
          </a:r>
          <a:endParaRPr lang="en-US"/>
        </a:p>
      </dgm:t>
    </dgm:pt>
    <dgm:pt modelId="{1D30E572-D4CC-4558-9FAF-012C7129E463}" type="parTrans" cxnId="{17B11E10-E704-4B1D-AE36-79605A6AF8F6}">
      <dgm:prSet/>
      <dgm:spPr/>
      <dgm:t>
        <a:bodyPr/>
        <a:lstStyle/>
        <a:p>
          <a:endParaRPr lang="en-US"/>
        </a:p>
      </dgm:t>
    </dgm:pt>
    <dgm:pt modelId="{4671061D-99BE-4F4B-A4B5-6E2C8EF3CB29}" type="sibTrans" cxnId="{17B11E10-E704-4B1D-AE36-79605A6AF8F6}">
      <dgm:prSet/>
      <dgm:spPr/>
      <dgm:t>
        <a:bodyPr/>
        <a:lstStyle/>
        <a:p>
          <a:endParaRPr lang="en-US"/>
        </a:p>
      </dgm:t>
    </dgm:pt>
    <dgm:pt modelId="{84BA5F20-9D72-403B-889E-419B3D48F507}">
      <dgm:prSet/>
      <dgm:spPr/>
      <dgm:t>
        <a:bodyPr/>
        <a:lstStyle/>
        <a:p>
          <a:r>
            <a:rPr lang="en-GB" b="0" i="0" dirty="0"/>
            <a:t>Evaluate the financial feasibility of fuel production</a:t>
          </a:r>
          <a:endParaRPr lang="en-US" dirty="0"/>
        </a:p>
      </dgm:t>
    </dgm:pt>
    <dgm:pt modelId="{7135E6B9-4065-4D93-93DF-76902840A439}" type="parTrans" cxnId="{198B1EB2-9A58-43AB-A43C-6F74AC54C72A}">
      <dgm:prSet/>
      <dgm:spPr/>
      <dgm:t>
        <a:bodyPr/>
        <a:lstStyle/>
        <a:p>
          <a:endParaRPr lang="en-US"/>
        </a:p>
      </dgm:t>
    </dgm:pt>
    <dgm:pt modelId="{F9BE3170-0BC5-4505-98A9-AA2F37D06D52}" type="sibTrans" cxnId="{198B1EB2-9A58-43AB-A43C-6F74AC54C72A}">
      <dgm:prSet/>
      <dgm:spPr/>
      <dgm:t>
        <a:bodyPr/>
        <a:lstStyle/>
        <a:p>
          <a:endParaRPr lang="en-US"/>
        </a:p>
      </dgm:t>
    </dgm:pt>
    <dgm:pt modelId="{13D88AD5-92CE-4CFF-9479-E113222E72EF}" type="pres">
      <dgm:prSet presAssocID="{E65D904E-B926-4CF5-94EE-C39F0DBAB521}" presName="root" presStyleCnt="0">
        <dgm:presLayoutVars>
          <dgm:dir/>
          <dgm:resizeHandles val="exact"/>
        </dgm:presLayoutVars>
      </dgm:prSet>
      <dgm:spPr/>
    </dgm:pt>
    <dgm:pt modelId="{A1D3ABED-2AC6-4B97-AB76-9377C3616F14}" type="pres">
      <dgm:prSet presAssocID="{49393276-0F5E-4884-8CA5-C7E917852440}" presName="compNode" presStyleCnt="0"/>
      <dgm:spPr/>
    </dgm:pt>
    <dgm:pt modelId="{2A446F95-4722-4898-9995-DAD65496F884}" type="pres">
      <dgm:prSet presAssocID="{49393276-0F5E-4884-8CA5-C7E917852440}" presName="bgRect" presStyleLbl="bgShp" presStyleIdx="0" presStyleCnt="4" custLinFactNeighborX="-1078" custLinFactNeighborY="-3362"/>
      <dgm:spPr/>
    </dgm:pt>
    <dgm:pt modelId="{0D36D584-BB80-4B41-8BE8-B7CAD56E5BD7}" type="pres">
      <dgm:prSet presAssocID="{49393276-0F5E-4884-8CA5-C7E9178524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9BB1CC35-5532-443A-9BC1-588A2A0DD5FF}" type="pres">
      <dgm:prSet presAssocID="{49393276-0F5E-4884-8CA5-C7E917852440}" presName="spaceRect" presStyleCnt="0"/>
      <dgm:spPr/>
    </dgm:pt>
    <dgm:pt modelId="{F36C381D-CDFE-41CF-B596-9C2C210363C3}" type="pres">
      <dgm:prSet presAssocID="{49393276-0F5E-4884-8CA5-C7E917852440}" presName="parTx" presStyleLbl="revTx" presStyleIdx="0" presStyleCnt="8">
        <dgm:presLayoutVars>
          <dgm:chMax val="0"/>
          <dgm:chPref val="0"/>
        </dgm:presLayoutVars>
      </dgm:prSet>
      <dgm:spPr/>
    </dgm:pt>
    <dgm:pt modelId="{B0640EA1-AA55-4917-80ED-DD64C04EE732}" type="pres">
      <dgm:prSet presAssocID="{49393276-0F5E-4884-8CA5-C7E917852440}" presName="desTx" presStyleLbl="revTx" presStyleIdx="1" presStyleCnt="8">
        <dgm:presLayoutVars/>
      </dgm:prSet>
      <dgm:spPr/>
    </dgm:pt>
    <dgm:pt modelId="{A3DDB868-AB0A-4DAC-A9A4-553DEA7DB9F9}" type="pres">
      <dgm:prSet presAssocID="{5AAD9446-A9EB-4C13-A14B-2888EC1320B7}" presName="sibTrans" presStyleCnt="0"/>
      <dgm:spPr/>
    </dgm:pt>
    <dgm:pt modelId="{82988D8B-9462-4EFA-99DA-8D0BC8AD2991}" type="pres">
      <dgm:prSet presAssocID="{70D9EE2B-AEEF-4CEC-8285-B1965C3201BF}" presName="compNode" presStyleCnt="0"/>
      <dgm:spPr/>
    </dgm:pt>
    <dgm:pt modelId="{447EA7E2-2787-42C2-A407-A5D067DF1E43}" type="pres">
      <dgm:prSet presAssocID="{70D9EE2B-AEEF-4CEC-8285-B1965C3201BF}" presName="bgRect" presStyleLbl="bgShp" presStyleIdx="1" presStyleCnt="4"/>
      <dgm:spPr/>
    </dgm:pt>
    <dgm:pt modelId="{B65D2D0D-B5B3-4B2F-985D-A3184D733F29}" type="pres">
      <dgm:prSet presAssocID="{70D9EE2B-AEEF-4CEC-8285-B1965C3201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79A6FED4-413A-4DD2-B6F5-71935DF66303}" type="pres">
      <dgm:prSet presAssocID="{70D9EE2B-AEEF-4CEC-8285-B1965C3201BF}" presName="spaceRect" presStyleCnt="0"/>
      <dgm:spPr/>
    </dgm:pt>
    <dgm:pt modelId="{088BBB41-8C3F-481D-B9C0-F0F686D16DE1}" type="pres">
      <dgm:prSet presAssocID="{70D9EE2B-AEEF-4CEC-8285-B1965C3201BF}" presName="parTx" presStyleLbl="revTx" presStyleIdx="2" presStyleCnt="8">
        <dgm:presLayoutVars>
          <dgm:chMax val="0"/>
          <dgm:chPref val="0"/>
        </dgm:presLayoutVars>
      </dgm:prSet>
      <dgm:spPr/>
    </dgm:pt>
    <dgm:pt modelId="{99416BBD-B594-4F01-A413-1B116F04B112}" type="pres">
      <dgm:prSet presAssocID="{70D9EE2B-AEEF-4CEC-8285-B1965C3201BF}" presName="desTx" presStyleLbl="revTx" presStyleIdx="3" presStyleCnt="8">
        <dgm:presLayoutVars/>
      </dgm:prSet>
      <dgm:spPr/>
    </dgm:pt>
    <dgm:pt modelId="{ADFD78B7-F3F1-4A90-9E13-3D481B68505D}" type="pres">
      <dgm:prSet presAssocID="{D118D0AD-F5FB-4100-B0C7-43D369CEF4DF}" presName="sibTrans" presStyleCnt="0"/>
      <dgm:spPr/>
    </dgm:pt>
    <dgm:pt modelId="{1C5E462C-7F6D-4964-A508-4A28F110C5FE}" type="pres">
      <dgm:prSet presAssocID="{26E9A08C-5D21-4C6F-A445-EE96ED7AB1F1}" presName="compNode" presStyleCnt="0"/>
      <dgm:spPr/>
    </dgm:pt>
    <dgm:pt modelId="{CA900424-B495-4051-96F2-DCD70B59975F}" type="pres">
      <dgm:prSet presAssocID="{26E9A08C-5D21-4C6F-A445-EE96ED7AB1F1}" presName="bgRect" presStyleLbl="bgShp" presStyleIdx="2" presStyleCnt="4"/>
      <dgm:spPr/>
    </dgm:pt>
    <dgm:pt modelId="{B2DC2068-AAE2-4A8C-9043-7DD79FC348BA}" type="pres">
      <dgm:prSet presAssocID="{26E9A08C-5D21-4C6F-A445-EE96ED7AB1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B4D10039-19E3-4A59-9832-71394CED6D58}" type="pres">
      <dgm:prSet presAssocID="{26E9A08C-5D21-4C6F-A445-EE96ED7AB1F1}" presName="spaceRect" presStyleCnt="0"/>
      <dgm:spPr/>
    </dgm:pt>
    <dgm:pt modelId="{A6F6B172-9CBE-40FD-AB90-F54A8D9089C1}" type="pres">
      <dgm:prSet presAssocID="{26E9A08C-5D21-4C6F-A445-EE96ED7AB1F1}" presName="parTx" presStyleLbl="revTx" presStyleIdx="4" presStyleCnt="8">
        <dgm:presLayoutVars>
          <dgm:chMax val="0"/>
          <dgm:chPref val="0"/>
        </dgm:presLayoutVars>
      </dgm:prSet>
      <dgm:spPr/>
    </dgm:pt>
    <dgm:pt modelId="{B4E5D01B-0792-411A-86CE-6BC9DF77B676}" type="pres">
      <dgm:prSet presAssocID="{26E9A08C-5D21-4C6F-A445-EE96ED7AB1F1}" presName="desTx" presStyleLbl="revTx" presStyleIdx="5" presStyleCnt="8">
        <dgm:presLayoutVars/>
      </dgm:prSet>
      <dgm:spPr/>
    </dgm:pt>
    <dgm:pt modelId="{910079C9-5182-4C77-B0A1-5522B11102EE}" type="pres">
      <dgm:prSet presAssocID="{48F38EA6-F1A3-4F75-90BF-8DFDACE6A627}" presName="sibTrans" presStyleCnt="0"/>
      <dgm:spPr/>
    </dgm:pt>
    <dgm:pt modelId="{EF11FBE2-3661-4645-A3D0-8AC2B3A62AA2}" type="pres">
      <dgm:prSet presAssocID="{DA40F51E-1638-4FCA-BE79-FABD6ECAD98A}" presName="compNode" presStyleCnt="0"/>
      <dgm:spPr/>
    </dgm:pt>
    <dgm:pt modelId="{4A92EB7B-48BA-4170-9014-D28F4D180936}" type="pres">
      <dgm:prSet presAssocID="{DA40F51E-1638-4FCA-BE79-FABD6ECAD98A}" presName="bgRect" presStyleLbl="bgShp" presStyleIdx="3" presStyleCnt="4"/>
      <dgm:spPr/>
    </dgm:pt>
    <dgm:pt modelId="{C51430A4-6090-444C-9199-63EF278BD7C7}" type="pres">
      <dgm:prSet presAssocID="{DA40F51E-1638-4FCA-BE79-FABD6ECAD9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9342D5CE-07CC-4D2B-81DC-6618C8D693F1}" type="pres">
      <dgm:prSet presAssocID="{DA40F51E-1638-4FCA-BE79-FABD6ECAD98A}" presName="spaceRect" presStyleCnt="0"/>
      <dgm:spPr/>
    </dgm:pt>
    <dgm:pt modelId="{228E9CBD-03EB-4C89-BFEA-65AE570586F4}" type="pres">
      <dgm:prSet presAssocID="{DA40F51E-1638-4FCA-BE79-FABD6ECAD98A}" presName="parTx" presStyleLbl="revTx" presStyleIdx="6" presStyleCnt="8">
        <dgm:presLayoutVars>
          <dgm:chMax val="0"/>
          <dgm:chPref val="0"/>
        </dgm:presLayoutVars>
      </dgm:prSet>
      <dgm:spPr/>
    </dgm:pt>
    <dgm:pt modelId="{A6DD5F82-903E-458E-A0AA-663929ABBD24}" type="pres">
      <dgm:prSet presAssocID="{DA40F51E-1638-4FCA-BE79-FABD6ECAD98A}" presName="desTx" presStyleLbl="revTx" presStyleIdx="7" presStyleCnt="8">
        <dgm:presLayoutVars/>
      </dgm:prSet>
      <dgm:spPr/>
    </dgm:pt>
  </dgm:ptLst>
  <dgm:cxnLst>
    <dgm:cxn modelId="{17B11E10-E704-4B1D-AE36-79605A6AF8F6}" srcId="{E65D904E-B926-4CF5-94EE-C39F0DBAB521}" destId="{DA40F51E-1638-4FCA-BE79-FABD6ECAD98A}" srcOrd="3" destOrd="0" parTransId="{1D30E572-D4CC-4558-9FAF-012C7129E463}" sibTransId="{4671061D-99BE-4F4B-A4B5-6E2C8EF3CB29}"/>
    <dgm:cxn modelId="{DEA03817-28F9-472C-BB8F-1CED51E544AF}" type="presOf" srcId="{E65D904E-B926-4CF5-94EE-C39F0DBAB521}" destId="{13D88AD5-92CE-4CFF-9479-E113222E72EF}" srcOrd="0" destOrd="0" presId="urn:microsoft.com/office/officeart/2018/2/layout/IconVerticalSolidList"/>
    <dgm:cxn modelId="{5643C01F-FD4B-4970-89F5-04B657CCD9BB}" srcId="{E65D904E-B926-4CF5-94EE-C39F0DBAB521}" destId="{49393276-0F5E-4884-8CA5-C7E917852440}" srcOrd="0" destOrd="0" parTransId="{47CF53BF-AE7B-4380-A75C-29DCE83F44B3}" sibTransId="{5AAD9446-A9EB-4C13-A14B-2888EC1320B7}"/>
    <dgm:cxn modelId="{0A088C26-D322-432A-B81F-2B04E4C05DF8}" type="presOf" srcId="{DA40F51E-1638-4FCA-BE79-FABD6ECAD98A}" destId="{228E9CBD-03EB-4C89-BFEA-65AE570586F4}" srcOrd="0" destOrd="0" presId="urn:microsoft.com/office/officeart/2018/2/layout/IconVerticalSolidList"/>
    <dgm:cxn modelId="{2F7AAD65-8931-4C91-86FA-24200F117F32}" type="presOf" srcId="{2931548F-DA1D-43F7-8813-B049A6EC8402}" destId="{B4E5D01B-0792-411A-86CE-6BC9DF77B676}" srcOrd="0" destOrd="0" presId="urn:microsoft.com/office/officeart/2018/2/layout/IconVerticalSolidList"/>
    <dgm:cxn modelId="{99710F4F-E531-4A34-A591-B4162797FB39}" type="presOf" srcId="{43D0DB2F-23A2-44A9-B641-B076BEC5219C}" destId="{99416BBD-B594-4F01-A413-1B116F04B112}" srcOrd="0" destOrd="0" presId="urn:microsoft.com/office/officeart/2018/2/layout/IconVerticalSolidList"/>
    <dgm:cxn modelId="{4763D954-2F44-4C2E-B071-1FE6BD76B138}" type="presOf" srcId="{70D9EE2B-AEEF-4CEC-8285-B1965C3201BF}" destId="{088BBB41-8C3F-481D-B9C0-F0F686D16DE1}" srcOrd="0" destOrd="0" presId="urn:microsoft.com/office/officeart/2018/2/layout/IconVerticalSolidList"/>
    <dgm:cxn modelId="{8052275A-E110-4D18-82BF-0CC2A24D98A4}" type="presOf" srcId="{49393276-0F5E-4884-8CA5-C7E917852440}" destId="{F36C381D-CDFE-41CF-B596-9C2C210363C3}" srcOrd="0" destOrd="0" presId="urn:microsoft.com/office/officeart/2018/2/layout/IconVerticalSolidList"/>
    <dgm:cxn modelId="{95199A8E-2483-44D6-9085-9A7C93412CD3}" type="presOf" srcId="{84BA5F20-9D72-403B-889E-419B3D48F507}" destId="{A6DD5F82-903E-458E-A0AA-663929ABBD24}" srcOrd="0" destOrd="0" presId="urn:microsoft.com/office/officeart/2018/2/layout/IconVerticalSolidList"/>
    <dgm:cxn modelId="{B73FC18E-401E-489B-9075-7A998E3CD260}" srcId="{E65D904E-B926-4CF5-94EE-C39F0DBAB521}" destId="{26E9A08C-5D21-4C6F-A445-EE96ED7AB1F1}" srcOrd="2" destOrd="0" parTransId="{1C34E1D0-20C2-45AF-8EFA-8359169CBF03}" sibTransId="{48F38EA6-F1A3-4F75-90BF-8DFDACE6A627}"/>
    <dgm:cxn modelId="{F78ADF8F-5725-4FD7-99A7-25813FFF84EC}" srcId="{E65D904E-B926-4CF5-94EE-C39F0DBAB521}" destId="{70D9EE2B-AEEF-4CEC-8285-B1965C3201BF}" srcOrd="1" destOrd="0" parTransId="{8CBFB766-B09D-4560-BEA2-C727D8B92F22}" sibTransId="{D118D0AD-F5FB-4100-B0C7-43D369CEF4DF}"/>
    <dgm:cxn modelId="{C24A9995-03B5-4072-9093-CDF52BEFE9BD}" srcId="{26E9A08C-5D21-4C6F-A445-EE96ED7AB1F1}" destId="{2931548F-DA1D-43F7-8813-B049A6EC8402}" srcOrd="0" destOrd="0" parTransId="{7EED3DC0-08FA-4BF9-8125-CB0D12C97EB5}" sibTransId="{AD070C7D-A399-474C-95F4-426CDBDA3C62}"/>
    <dgm:cxn modelId="{198B1EB2-9A58-43AB-A43C-6F74AC54C72A}" srcId="{DA40F51E-1638-4FCA-BE79-FABD6ECAD98A}" destId="{84BA5F20-9D72-403B-889E-419B3D48F507}" srcOrd="0" destOrd="0" parTransId="{7135E6B9-4065-4D93-93DF-76902840A439}" sibTransId="{F9BE3170-0BC5-4505-98A9-AA2F37D06D52}"/>
    <dgm:cxn modelId="{82682DC4-14B0-47B9-9A04-B7A62153BA8B}" type="presOf" srcId="{26E9A08C-5D21-4C6F-A445-EE96ED7AB1F1}" destId="{A6F6B172-9CBE-40FD-AB90-F54A8D9089C1}" srcOrd="0" destOrd="0" presId="urn:microsoft.com/office/officeart/2018/2/layout/IconVerticalSolidList"/>
    <dgm:cxn modelId="{6599A5E2-C301-4A0D-ABAD-A6B33875095A}" type="presOf" srcId="{8316ABBC-DAA6-4C28-98B5-22D3FDAFEA34}" destId="{B0640EA1-AA55-4917-80ED-DD64C04EE732}" srcOrd="0" destOrd="0" presId="urn:microsoft.com/office/officeart/2018/2/layout/IconVerticalSolidList"/>
    <dgm:cxn modelId="{1BB6E6F0-8B31-4EDE-9A5F-245E181E4503}" srcId="{70D9EE2B-AEEF-4CEC-8285-B1965C3201BF}" destId="{43D0DB2F-23A2-44A9-B641-B076BEC5219C}" srcOrd="0" destOrd="0" parTransId="{0EFC36FF-7BC7-4369-A11E-2A9F380E1CE5}" sibTransId="{278052A8-F372-473E-AC4C-E48E3F6E8B03}"/>
    <dgm:cxn modelId="{3F188AF3-C003-4A4C-9483-C75CBD14DB8C}" srcId="{49393276-0F5E-4884-8CA5-C7E917852440}" destId="{8316ABBC-DAA6-4C28-98B5-22D3FDAFEA34}" srcOrd="0" destOrd="0" parTransId="{6366C04B-9DD9-4B53-B03F-4A4B947DE629}" sibTransId="{A529BED0-E289-4B07-AECA-3AE67D1F5F56}"/>
    <dgm:cxn modelId="{BC845A9C-228E-4575-9C49-2CCD5B8EFC64}" type="presParOf" srcId="{13D88AD5-92CE-4CFF-9479-E113222E72EF}" destId="{A1D3ABED-2AC6-4B97-AB76-9377C3616F14}" srcOrd="0" destOrd="0" presId="urn:microsoft.com/office/officeart/2018/2/layout/IconVerticalSolidList"/>
    <dgm:cxn modelId="{112BD176-8496-4D9A-8A5D-458293056DBF}" type="presParOf" srcId="{A1D3ABED-2AC6-4B97-AB76-9377C3616F14}" destId="{2A446F95-4722-4898-9995-DAD65496F884}" srcOrd="0" destOrd="0" presId="urn:microsoft.com/office/officeart/2018/2/layout/IconVerticalSolidList"/>
    <dgm:cxn modelId="{5627C3B4-C26F-4B34-B6E5-EEE8BD37A514}" type="presParOf" srcId="{A1D3ABED-2AC6-4B97-AB76-9377C3616F14}" destId="{0D36D584-BB80-4B41-8BE8-B7CAD56E5BD7}" srcOrd="1" destOrd="0" presId="urn:microsoft.com/office/officeart/2018/2/layout/IconVerticalSolidList"/>
    <dgm:cxn modelId="{B633222A-22C4-43FF-96EE-7F770A716DCB}" type="presParOf" srcId="{A1D3ABED-2AC6-4B97-AB76-9377C3616F14}" destId="{9BB1CC35-5532-443A-9BC1-588A2A0DD5FF}" srcOrd="2" destOrd="0" presId="urn:microsoft.com/office/officeart/2018/2/layout/IconVerticalSolidList"/>
    <dgm:cxn modelId="{860AAB4A-635A-4604-818D-D3EFEE178140}" type="presParOf" srcId="{A1D3ABED-2AC6-4B97-AB76-9377C3616F14}" destId="{F36C381D-CDFE-41CF-B596-9C2C210363C3}" srcOrd="3" destOrd="0" presId="urn:microsoft.com/office/officeart/2018/2/layout/IconVerticalSolidList"/>
    <dgm:cxn modelId="{50539034-7467-42B3-B822-BB818CE99420}" type="presParOf" srcId="{A1D3ABED-2AC6-4B97-AB76-9377C3616F14}" destId="{B0640EA1-AA55-4917-80ED-DD64C04EE732}" srcOrd="4" destOrd="0" presId="urn:microsoft.com/office/officeart/2018/2/layout/IconVerticalSolidList"/>
    <dgm:cxn modelId="{383312DD-3713-41FF-BF48-70ED16C31B9F}" type="presParOf" srcId="{13D88AD5-92CE-4CFF-9479-E113222E72EF}" destId="{A3DDB868-AB0A-4DAC-A9A4-553DEA7DB9F9}" srcOrd="1" destOrd="0" presId="urn:microsoft.com/office/officeart/2018/2/layout/IconVerticalSolidList"/>
    <dgm:cxn modelId="{74E4F19E-BDCF-45BF-9390-35243C3A4129}" type="presParOf" srcId="{13D88AD5-92CE-4CFF-9479-E113222E72EF}" destId="{82988D8B-9462-4EFA-99DA-8D0BC8AD2991}" srcOrd="2" destOrd="0" presId="urn:microsoft.com/office/officeart/2018/2/layout/IconVerticalSolidList"/>
    <dgm:cxn modelId="{C2377504-9D18-4B8B-BD9A-5E9BDCA6E4F3}" type="presParOf" srcId="{82988D8B-9462-4EFA-99DA-8D0BC8AD2991}" destId="{447EA7E2-2787-42C2-A407-A5D067DF1E43}" srcOrd="0" destOrd="0" presId="urn:microsoft.com/office/officeart/2018/2/layout/IconVerticalSolidList"/>
    <dgm:cxn modelId="{568992CA-0828-4EF5-87A8-251F73B0E2F0}" type="presParOf" srcId="{82988D8B-9462-4EFA-99DA-8D0BC8AD2991}" destId="{B65D2D0D-B5B3-4B2F-985D-A3184D733F29}" srcOrd="1" destOrd="0" presId="urn:microsoft.com/office/officeart/2018/2/layout/IconVerticalSolidList"/>
    <dgm:cxn modelId="{7B330917-C2F4-43D6-A0E3-DA4E2FEADB69}" type="presParOf" srcId="{82988D8B-9462-4EFA-99DA-8D0BC8AD2991}" destId="{79A6FED4-413A-4DD2-B6F5-71935DF66303}" srcOrd="2" destOrd="0" presId="urn:microsoft.com/office/officeart/2018/2/layout/IconVerticalSolidList"/>
    <dgm:cxn modelId="{9FE93C5B-5EF0-4C6E-BACA-EB6EE24C65FB}" type="presParOf" srcId="{82988D8B-9462-4EFA-99DA-8D0BC8AD2991}" destId="{088BBB41-8C3F-481D-B9C0-F0F686D16DE1}" srcOrd="3" destOrd="0" presId="urn:microsoft.com/office/officeart/2018/2/layout/IconVerticalSolidList"/>
    <dgm:cxn modelId="{BAA3C2AB-B9F6-47AD-8B1F-815313D81C05}" type="presParOf" srcId="{82988D8B-9462-4EFA-99DA-8D0BC8AD2991}" destId="{99416BBD-B594-4F01-A413-1B116F04B112}" srcOrd="4" destOrd="0" presId="urn:microsoft.com/office/officeart/2018/2/layout/IconVerticalSolidList"/>
    <dgm:cxn modelId="{CDB382F1-55CF-4469-B277-05F854671541}" type="presParOf" srcId="{13D88AD5-92CE-4CFF-9479-E113222E72EF}" destId="{ADFD78B7-F3F1-4A90-9E13-3D481B68505D}" srcOrd="3" destOrd="0" presId="urn:microsoft.com/office/officeart/2018/2/layout/IconVerticalSolidList"/>
    <dgm:cxn modelId="{5798452C-8405-4806-A3E0-A7E24AEEBCF6}" type="presParOf" srcId="{13D88AD5-92CE-4CFF-9479-E113222E72EF}" destId="{1C5E462C-7F6D-4964-A508-4A28F110C5FE}" srcOrd="4" destOrd="0" presId="urn:microsoft.com/office/officeart/2018/2/layout/IconVerticalSolidList"/>
    <dgm:cxn modelId="{21CDDCF1-7922-4426-B187-3DBF470E28A7}" type="presParOf" srcId="{1C5E462C-7F6D-4964-A508-4A28F110C5FE}" destId="{CA900424-B495-4051-96F2-DCD70B59975F}" srcOrd="0" destOrd="0" presId="urn:microsoft.com/office/officeart/2018/2/layout/IconVerticalSolidList"/>
    <dgm:cxn modelId="{A09F079F-1085-4E27-815D-E88F12015819}" type="presParOf" srcId="{1C5E462C-7F6D-4964-A508-4A28F110C5FE}" destId="{B2DC2068-AAE2-4A8C-9043-7DD79FC348BA}" srcOrd="1" destOrd="0" presId="urn:microsoft.com/office/officeart/2018/2/layout/IconVerticalSolidList"/>
    <dgm:cxn modelId="{0295A11F-B223-49DD-99C1-6D2556349E22}" type="presParOf" srcId="{1C5E462C-7F6D-4964-A508-4A28F110C5FE}" destId="{B4D10039-19E3-4A59-9832-71394CED6D58}" srcOrd="2" destOrd="0" presId="urn:microsoft.com/office/officeart/2018/2/layout/IconVerticalSolidList"/>
    <dgm:cxn modelId="{6EC26802-D051-40E5-8557-F1769A302F53}" type="presParOf" srcId="{1C5E462C-7F6D-4964-A508-4A28F110C5FE}" destId="{A6F6B172-9CBE-40FD-AB90-F54A8D9089C1}" srcOrd="3" destOrd="0" presId="urn:microsoft.com/office/officeart/2018/2/layout/IconVerticalSolidList"/>
    <dgm:cxn modelId="{5C5B61AB-7B81-4A83-AF7C-66A1DDAA28DF}" type="presParOf" srcId="{1C5E462C-7F6D-4964-A508-4A28F110C5FE}" destId="{B4E5D01B-0792-411A-86CE-6BC9DF77B676}" srcOrd="4" destOrd="0" presId="urn:microsoft.com/office/officeart/2018/2/layout/IconVerticalSolidList"/>
    <dgm:cxn modelId="{935DB3ED-39F9-458C-ACEB-26BCB1A644FE}" type="presParOf" srcId="{13D88AD5-92CE-4CFF-9479-E113222E72EF}" destId="{910079C9-5182-4C77-B0A1-5522B11102EE}" srcOrd="5" destOrd="0" presId="urn:microsoft.com/office/officeart/2018/2/layout/IconVerticalSolidList"/>
    <dgm:cxn modelId="{B9ECA409-B3ED-4D83-A309-B3E982561BED}" type="presParOf" srcId="{13D88AD5-92CE-4CFF-9479-E113222E72EF}" destId="{EF11FBE2-3661-4645-A3D0-8AC2B3A62AA2}" srcOrd="6" destOrd="0" presId="urn:microsoft.com/office/officeart/2018/2/layout/IconVerticalSolidList"/>
    <dgm:cxn modelId="{99E2B4DC-CF18-4F94-AF28-BA5CEE614D18}" type="presParOf" srcId="{EF11FBE2-3661-4645-A3D0-8AC2B3A62AA2}" destId="{4A92EB7B-48BA-4170-9014-D28F4D180936}" srcOrd="0" destOrd="0" presId="urn:microsoft.com/office/officeart/2018/2/layout/IconVerticalSolidList"/>
    <dgm:cxn modelId="{5378DF5A-DC13-4CB1-8D52-BFEC51DF194C}" type="presParOf" srcId="{EF11FBE2-3661-4645-A3D0-8AC2B3A62AA2}" destId="{C51430A4-6090-444C-9199-63EF278BD7C7}" srcOrd="1" destOrd="0" presId="urn:microsoft.com/office/officeart/2018/2/layout/IconVerticalSolidList"/>
    <dgm:cxn modelId="{7EC6C11F-2088-4C4F-94FA-E27C25550C03}" type="presParOf" srcId="{EF11FBE2-3661-4645-A3D0-8AC2B3A62AA2}" destId="{9342D5CE-07CC-4D2B-81DC-6618C8D693F1}" srcOrd="2" destOrd="0" presId="urn:microsoft.com/office/officeart/2018/2/layout/IconVerticalSolidList"/>
    <dgm:cxn modelId="{D4DE01F0-9A60-4B0B-A45C-1E6077AD4DA0}" type="presParOf" srcId="{EF11FBE2-3661-4645-A3D0-8AC2B3A62AA2}" destId="{228E9CBD-03EB-4C89-BFEA-65AE570586F4}" srcOrd="3" destOrd="0" presId="urn:microsoft.com/office/officeart/2018/2/layout/IconVerticalSolidList"/>
    <dgm:cxn modelId="{405DB4DA-F442-4722-A4A9-5B358EE70C7F}" type="presParOf" srcId="{EF11FBE2-3661-4645-A3D0-8AC2B3A62AA2}" destId="{A6DD5F82-903E-458E-A0AA-663929ABBD2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DB781-ED3F-CF42-8282-A140025AE062}">
      <dsp:nvSpPr>
        <dsp:cNvPr id="0" name=""/>
        <dsp:cNvSpPr/>
      </dsp:nvSpPr>
      <dsp:spPr>
        <a:xfrm>
          <a:off x="2830" y="2237669"/>
          <a:ext cx="1792830" cy="717132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The  Problem</a:t>
          </a:r>
        </a:p>
      </dsp:txBody>
      <dsp:txXfrm>
        <a:off x="361396" y="2237669"/>
        <a:ext cx="1075698" cy="717132"/>
      </dsp:txXfrm>
    </dsp:sp>
    <dsp:sp modelId="{BC73D2A4-3926-C746-995D-52D4D9C4EC3A}">
      <dsp:nvSpPr>
        <dsp:cNvPr id="0" name=""/>
        <dsp:cNvSpPr/>
      </dsp:nvSpPr>
      <dsp:spPr>
        <a:xfrm>
          <a:off x="1616378" y="2237669"/>
          <a:ext cx="2059065" cy="717132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Aims and Objectives</a:t>
          </a:r>
        </a:p>
      </dsp:txBody>
      <dsp:txXfrm>
        <a:off x="1974944" y="2237669"/>
        <a:ext cx="1341933" cy="717132"/>
      </dsp:txXfrm>
    </dsp:sp>
    <dsp:sp modelId="{336774F1-F994-C646-9817-01D49DBEC58D}">
      <dsp:nvSpPr>
        <dsp:cNvPr id="0" name=""/>
        <dsp:cNvSpPr/>
      </dsp:nvSpPr>
      <dsp:spPr>
        <a:xfrm>
          <a:off x="3496161" y="2237669"/>
          <a:ext cx="1905061" cy="717132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Current Research</a:t>
          </a:r>
          <a:endParaRPr lang="en-GB" sz="1800" kern="1200" dirty="0"/>
        </a:p>
      </dsp:txBody>
      <dsp:txXfrm>
        <a:off x="3854727" y="2237669"/>
        <a:ext cx="1187929" cy="717132"/>
      </dsp:txXfrm>
    </dsp:sp>
    <dsp:sp modelId="{A6AF19D5-3E0A-3A41-B2EF-52A41298DC2A}">
      <dsp:nvSpPr>
        <dsp:cNvPr id="0" name=""/>
        <dsp:cNvSpPr/>
      </dsp:nvSpPr>
      <dsp:spPr>
        <a:xfrm>
          <a:off x="5221939" y="2237669"/>
          <a:ext cx="2336327" cy="717132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Experimental Findings</a:t>
          </a:r>
          <a:endParaRPr lang="en-GB" sz="1800" kern="1200" dirty="0"/>
        </a:p>
      </dsp:txBody>
      <dsp:txXfrm>
        <a:off x="5580505" y="2237669"/>
        <a:ext cx="1619195" cy="717132"/>
      </dsp:txXfrm>
    </dsp:sp>
    <dsp:sp modelId="{0C78C16C-EF92-934D-9F37-74DA49301C4D}">
      <dsp:nvSpPr>
        <dsp:cNvPr id="0" name=""/>
        <dsp:cNvSpPr/>
      </dsp:nvSpPr>
      <dsp:spPr>
        <a:xfrm>
          <a:off x="7378984" y="2237669"/>
          <a:ext cx="1932366" cy="717132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Economics</a:t>
          </a:r>
          <a:endParaRPr lang="en-GB" sz="1800" kern="1200" dirty="0"/>
        </a:p>
      </dsp:txBody>
      <dsp:txXfrm>
        <a:off x="7737550" y="2237669"/>
        <a:ext cx="1215234" cy="717132"/>
      </dsp:txXfrm>
    </dsp:sp>
    <dsp:sp modelId="{CC657BD9-F21C-D646-B689-9BA5CB356858}">
      <dsp:nvSpPr>
        <dsp:cNvPr id="0" name=""/>
        <dsp:cNvSpPr/>
      </dsp:nvSpPr>
      <dsp:spPr>
        <a:xfrm>
          <a:off x="9132067" y="2237669"/>
          <a:ext cx="1792830" cy="717132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Summary</a:t>
          </a:r>
          <a:endParaRPr lang="en-GB" sz="1800" kern="1200" dirty="0"/>
        </a:p>
      </dsp:txBody>
      <dsp:txXfrm>
        <a:off x="9490633" y="2237669"/>
        <a:ext cx="1075698" cy="717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46F95-4722-4898-9995-DAD65496F884}">
      <dsp:nvSpPr>
        <dsp:cNvPr id="0" name=""/>
        <dsp:cNvSpPr/>
      </dsp:nvSpPr>
      <dsp:spPr>
        <a:xfrm>
          <a:off x="0" y="0"/>
          <a:ext cx="10368959" cy="7480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6D584-BB80-4B41-8BE8-B7CAD56E5BD7}">
      <dsp:nvSpPr>
        <dsp:cNvPr id="0" name=""/>
        <dsp:cNvSpPr/>
      </dsp:nvSpPr>
      <dsp:spPr>
        <a:xfrm>
          <a:off x="226273" y="169778"/>
          <a:ext cx="411405" cy="411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C381D-CDFE-41CF-B596-9C2C210363C3}">
      <dsp:nvSpPr>
        <dsp:cNvPr id="0" name=""/>
        <dsp:cNvSpPr/>
      </dsp:nvSpPr>
      <dsp:spPr>
        <a:xfrm>
          <a:off x="863951" y="1475"/>
          <a:ext cx="4666032" cy="748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64" tIns="79164" rIns="79164" bIns="791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0" kern="1200"/>
            <a:t>Fuel Formation</a:t>
          </a:r>
          <a:endParaRPr lang="en-US" sz="2200" kern="1200"/>
        </a:p>
      </dsp:txBody>
      <dsp:txXfrm>
        <a:off x="863951" y="1475"/>
        <a:ext cx="4666032" cy="748009"/>
      </dsp:txXfrm>
    </dsp:sp>
    <dsp:sp modelId="{B0640EA1-AA55-4917-80ED-DD64C04EE732}">
      <dsp:nvSpPr>
        <dsp:cNvPr id="0" name=""/>
        <dsp:cNvSpPr/>
      </dsp:nvSpPr>
      <dsp:spPr>
        <a:xfrm>
          <a:off x="5529983" y="1475"/>
          <a:ext cx="4838976" cy="748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64" tIns="79164" rIns="79164" bIns="791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/>
            <a:t>Determine optimal methods for fuel production</a:t>
          </a:r>
          <a:endParaRPr lang="en-US" sz="1800" kern="1200" dirty="0"/>
        </a:p>
      </dsp:txBody>
      <dsp:txXfrm>
        <a:off x="5529983" y="1475"/>
        <a:ext cx="4838976" cy="748009"/>
      </dsp:txXfrm>
    </dsp:sp>
    <dsp:sp modelId="{447EA7E2-2787-42C2-A407-A5D067DF1E43}">
      <dsp:nvSpPr>
        <dsp:cNvPr id="0" name=""/>
        <dsp:cNvSpPr/>
      </dsp:nvSpPr>
      <dsp:spPr>
        <a:xfrm>
          <a:off x="0" y="936488"/>
          <a:ext cx="10368959" cy="7480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D2D0D-B5B3-4B2F-985D-A3184D733F29}">
      <dsp:nvSpPr>
        <dsp:cNvPr id="0" name=""/>
        <dsp:cNvSpPr/>
      </dsp:nvSpPr>
      <dsp:spPr>
        <a:xfrm>
          <a:off x="226273" y="1104790"/>
          <a:ext cx="411405" cy="411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BBB41-8C3F-481D-B9C0-F0F686D16DE1}">
      <dsp:nvSpPr>
        <dsp:cNvPr id="0" name=""/>
        <dsp:cNvSpPr/>
      </dsp:nvSpPr>
      <dsp:spPr>
        <a:xfrm>
          <a:off x="863951" y="936488"/>
          <a:ext cx="4666032" cy="748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64" tIns="79164" rIns="79164" bIns="791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0" kern="1200" dirty="0"/>
            <a:t>Chemical Analysis</a:t>
          </a:r>
          <a:endParaRPr lang="en-US" sz="2200" kern="1200" dirty="0"/>
        </a:p>
      </dsp:txBody>
      <dsp:txXfrm>
        <a:off x="863951" y="936488"/>
        <a:ext cx="4666032" cy="748009"/>
      </dsp:txXfrm>
    </dsp:sp>
    <dsp:sp modelId="{99416BBD-B594-4F01-A413-1B116F04B112}">
      <dsp:nvSpPr>
        <dsp:cNvPr id="0" name=""/>
        <dsp:cNvSpPr/>
      </dsp:nvSpPr>
      <dsp:spPr>
        <a:xfrm>
          <a:off x="5529983" y="936488"/>
          <a:ext cx="4838976" cy="748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64" tIns="79164" rIns="79164" bIns="791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/>
            <a:t>Establish fuel blend composition</a:t>
          </a:r>
          <a:endParaRPr lang="en-US" sz="1800" kern="1200" dirty="0"/>
        </a:p>
      </dsp:txBody>
      <dsp:txXfrm>
        <a:off x="5529983" y="936488"/>
        <a:ext cx="4838976" cy="748009"/>
      </dsp:txXfrm>
    </dsp:sp>
    <dsp:sp modelId="{CA900424-B495-4051-96F2-DCD70B59975F}">
      <dsp:nvSpPr>
        <dsp:cNvPr id="0" name=""/>
        <dsp:cNvSpPr/>
      </dsp:nvSpPr>
      <dsp:spPr>
        <a:xfrm>
          <a:off x="0" y="1871500"/>
          <a:ext cx="10368959" cy="7480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C2068-AAE2-4A8C-9043-7DD79FC348BA}">
      <dsp:nvSpPr>
        <dsp:cNvPr id="0" name=""/>
        <dsp:cNvSpPr/>
      </dsp:nvSpPr>
      <dsp:spPr>
        <a:xfrm>
          <a:off x="226273" y="2039802"/>
          <a:ext cx="411405" cy="411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6B172-9CBE-40FD-AB90-F54A8D9089C1}">
      <dsp:nvSpPr>
        <dsp:cNvPr id="0" name=""/>
        <dsp:cNvSpPr/>
      </dsp:nvSpPr>
      <dsp:spPr>
        <a:xfrm>
          <a:off x="863951" y="1871500"/>
          <a:ext cx="4666032" cy="748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64" tIns="79164" rIns="79164" bIns="791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0" kern="1200" dirty="0"/>
            <a:t>Combustion Characteristics</a:t>
          </a:r>
          <a:endParaRPr lang="en-US" sz="2200" kern="1200" dirty="0"/>
        </a:p>
      </dsp:txBody>
      <dsp:txXfrm>
        <a:off x="863951" y="1871500"/>
        <a:ext cx="4666032" cy="748009"/>
      </dsp:txXfrm>
    </dsp:sp>
    <dsp:sp modelId="{B4E5D01B-0792-411A-86CE-6BC9DF77B676}">
      <dsp:nvSpPr>
        <dsp:cNvPr id="0" name=""/>
        <dsp:cNvSpPr/>
      </dsp:nvSpPr>
      <dsp:spPr>
        <a:xfrm>
          <a:off x="5529983" y="1871500"/>
          <a:ext cx="4838976" cy="748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64" tIns="79164" rIns="79164" bIns="791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/>
            <a:t>Assess combustion cycle's control, reliability, and efficiency</a:t>
          </a:r>
          <a:endParaRPr lang="en-US" sz="1800" kern="1200" dirty="0"/>
        </a:p>
      </dsp:txBody>
      <dsp:txXfrm>
        <a:off x="5529983" y="1871500"/>
        <a:ext cx="4838976" cy="748009"/>
      </dsp:txXfrm>
    </dsp:sp>
    <dsp:sp modelId="{4A92EB7B-48BA-4170-9014-D28F4D180936}">
      <dsp:nvSpPr>
        <dsp:cNvPr id="0" name=""/>
        <dsp:cNvSpPr/>
      </dsp:nvSpPr>
      <dsp:spPr>
        <a:xfrm>
          <a:off x="0" y="2806513"/>
          <a:ext cx="10368959" cy="7480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430A4-6090-444C-9199-63EF278BD7C7}">
      <dsp:nvSpPr>
        <dsp:cNvPr id="0" name=""/>
        <dsp:cNvSpPr/>
      </dsp:nvSpPr>
      <dsp:spPr>
        <a:xfrm>
          <a:off x="226273" y="2974815"/>
          <a:ext cx="411405" cy="4114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E9CBD-03EB-4C89-BFEA-65AE570586F4}">
      <dsp:nvSpPr>
        <dsp:cNvPr id="0" name=""/>
        <dsp:cNvSpPr/>
      </dsp:nvSpPr>
      <dsp:spPr>
        <a:xfrm>
          <a:off x="863951" y="2806513"/>
          <a:ext cx="4666032" cy="748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64" tIns="79164" rIns="79164" bIns="791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0" kern="1200"/>
            <a:t>Economic Viability</a:t>
          </a:r>
          <a:endParaRPr lang="en-US" sz="2200" kern="1200"/>
        </a:p>
      </dsp:txBody>
      <dsp:txXfrm>
        <a:off x="863951" y="2806513"/>
        <a:ext cx="4666032" cy="748009"/>
      </dsp:txXfrm>
    </dsp:sp>
    <dsp:sp modelId="{A6DD5F82-903E-458E-A0AA-663929ABBD24}">
      <dsp:nvSpPr>
        <dsp:cNvPr id="0" name=""/>
        <dsp:cNvSpPr/>
      </dsp:nvSpPr>
      <dsp:spPr>
        <a:xfrm>
          <a:off x="5529983" y="2806513"/>
          <a:ext cx="4838976" cy="748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64" tIns="79164" rIns="79164" bIns="791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/>
            <a:t>Evaluate the financial feasibility of fuel production</a:t>
          </a:r>
          <a:endParaRPr lang="en-US" sz="1800" kern="1200" dirty="0"/>
        </a:p>
      </dsp:txBody>
      <dsp:txXfrm>
        <a:off x="5529983" y="2806513"/>
        <a:ext cx="4838976" cy="748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0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7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7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22302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000000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1/21/2024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Department of mechanical engineering</a:t>
            </a:r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587612" y="2002740"/>
            <a:ext cx="7560000" cy="2340000"/>
          </a:xfrm>
        </p:spPr>
        <p:txBody>
          <a:bodyPr/>
          <a:lstStyle/>
          <a:p>
            <a:r>
              <a:rPr lang="en-GB" dirty="0"/>
              <a:t>Combustion of Zero Carbon Fuels</a:t>
            </a:r>
            <a:br>
              <a:rPr lang="en-GB" dirty="0"/>
            </a:br>
            <a:br>
              <a:rPr lang="en-GB" dirty="0"/>
            </a:br>
            <a:br>
              <a:rPr lang="en-GB" sz="2000" dirty="0"/>
            </a:br>
            <a:r>
              <a:rPr lang="en-GB" sz="2000" dirty="0"/>
              <a:t>MSc Engineering with Finance</a:t>
            </a:r>
            <a:br>
              <a:rPr lang="en-GB" sz="2000" dirty="0"/>
            </a:br>
            <a:br>
              <a:rPr lang="en-GB" sz="1600" dirty="0"/>
            </a:br>
            <a:r>
              <a:rPr lang="en-GB" sz="1600" dirty="0"/>
              <a:t>Mahima Gunewardena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FFD43F-AAD9-F44C-BA6D-6836320FB1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411680" y="3172741"/>
            <a:ext cx="775922" cy="775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81FD8-F3E8-BB44-A561-C7657E7E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24425" y="3272185"/>
            <a:ext cx="5174511" cy="1938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AB4B0-DED0-3743-9019-BE599C3950E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208" y="5558118"/>
            <a:ext cx="775922" cy="775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5FC80-3FA0-6C45-AC2A-3C7E81BA9A7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41140" y="4272336"/>
            <a:ext cx="775922" cy="7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0C17A43-C299-C043-BB00-DF6B89E8ECEA}"/>
              </a:ext>
            </a:extLst>
          </p:cNvPr>
          <p:cNvSpPr txBox="1"/>
          <p:nvPr/>
        </p:nvSpPr>
        <p:spPr>
          <a:xfrm>
            <a:off x="6150273" y="5418809"/>
            <a:ext cx="547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Lower CO2 emissions as NH3 content increases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81078-031D-824F-B3E4-F8967444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1361661"/>
            <a:ext cx="5161603" cy="3677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5BB85-B362-5542-990F-A9A17EC8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5681"/>
            <a:ext cx="5586412" cy="3200400"/>
          </a:xfrm>
          <a:prstGeom prst="rect">
            <a:avLst/>
          </a:prstGeom>
        </p:spPr>
      </p:pic>
      <p:sp>
        <p:nvSpPr>
          <p:cNvPr id="7" name="Title 10" descr="Heading">
            <a:extLst>
              <a:ext uri="{FF2B5EF4-FFF2-40B4-BE49-F238E27FC236}">
                <a16:creationId xmlns:a16="http://schemas.microsoft.com/office/drawing/2014/main" id="{E3EEEE4B-0163-7D41-B5A8-6D9CDE4B3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1" y="677119"/>
            <a:ext cx="8805602" cy="920187"/>
          </a:xfrm>
        </p:spPr>
        <p:txBody>
          <a:bodyPr/>
          <a:lstStyle/>
          <a:p>
            <a:r>
              <a:rPr lang="en-GB" sz="2800" dirty="0"/>
              <a:t>Current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0112B-5922-824E-8A13-0E13CB3FE5D0}"/>
              </a:ext>
            </a:extLst>
          </p:cNvPr>
          <p:cNvSpPr txBox="1"/>
          <p:nvPr/>
        </p:nvSpPr>
        <p:spPr>
          <a:xfrm>
            <a:off x="509588" y="6293765"/>
            <a:ext cx="118944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dirty="0">
                <a:solidFill>
                  <a:srgbClr val="000000"/>
                </a:solidFill>
                <a:effectLst/>
                <a:latin typeface="+mn-lt"/>
              </a:rPr>
              <a:t>[4] 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“Mixtures of Ammonia and Organic Solvents as Alternative Fuel for Internal Combustion Engines,” </a:t>
            </a:r>
            <a:r>
              <a:rPr lang="en-GB" sz="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Energy &amp; Fuels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2019.https://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pubs.acs.org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/full/10.1021/acs.energyfuels.9b01450?casa_token=2M9RNuwZOzMAAAAA:WDafUJS8a7dVivvubSOOTLHZQmtHPfalpo28g8KCNY2Bcpqdja9KcEfNyB6YodHQd0gdsK7eqWTNICQi (accessed Sep. 10, 2023).</a:t>
            </a:r>
          </a:p>
          <a:p>
            <a:pPr algn="l"/>
            <a:r>
              <a:rPr lang="en-GB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F6458-617A-A745-B5EC-D396E709346D}"/>
              </a:ext>
            </a:extLst>
          </p:cNvPr>
          <p:cNvSpPr txBox="1"/>
          <p:nvPr/>
        </p:nvSpPr>
        <p:spPr>
          <a:xfrm>
            <a:off x="5081113" y="980069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dirty="0">
                <a:solidFill>
                  <a:srgbClr val="FF0000"/>
                </a:solidFill>
              </a:rPr>
              <a:t>*</a:t>
            </a:r>
            <a:r>
              <a:rPr lang="en-US" sz="1200" dirty="0"/>
              <a:t>A5 = 5 </a:t>
            </a:r>
            <a:r>
              <a:rPr lang="en-US" sz="1200" dirty="0" err="1"/>
              <a:t>wt</a:t>
            </a:r>
            <a:r>
              <a:rPr lang="en-US" sz="1200" dirty="0"/>
              <a:t>% NH3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1B7E09-72EA-0B46-9123-ABFAB85F21A1}"/>
              </a:ext>
            </a:extLst>
          </p:cNvPr>
          <p:cNvSpPr/>
          <p:nvPr/>
        </p:nvSpPr>
        <p:spPr>
          <a:xfrm>
            <a:off x="5934978" y="1381539"/>
            <a:ext cx="6023113" cy="4677976"/>
          </a:xfrm>
          <a:prstGeom prst="rect">
            <a:avLst/>
          </a:prstGeom>
          <a:solidFill>
            <a:schemeClr val="bg1">
              <a:lumMod val="95000"/>
              <a:alpha val="881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4E48B-270E-0B44-AEA4-45CAF36A28C5}"/>
              </a:ext>
            </a:extLst>
          </p:cNvPr>
          <p:cNvSpPr txBox="1"/>
          <p:nvPr/>
        </p:nvSpPr>
        <p:spPr>
          <a:xfrm>
            <a:off x="266614" y="5257551"/>
            <a:ext cx="5843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+mn-lt"/>
              </a:rPr>
              <a:t>LHV (Lower Heating Value) of NH3 / Solvent Mixtures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+mn-lt"/>
              </a:rPr>
              <a:t>Up to 70% - 50% compared to Gasoline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AE1A3A-C477-7343-9FDA-DCF134B0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Findings</a:t>
            </a:r>
          </a:p>
        </p:txBody>
      </p:sp>
      <p:pic>
        <p:nvPicPr>
          <p:cNvPr id="6" name="Picture 5" descr="A diagram of a chemical experiment&#10;&#10;Description automatically generated">
            <a:extLst>
              <a:ext uri="{FF2B5EF4-FFF2-40B4-BE49-F238E27FC236}">
                <a16:creationId xmlns:a16="http://schemas.microsoft.com/office/drawing/2014/main" id="{7CAA968E-0509-B348-BB4F-FE80DFCA3A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747" y="2267999"/>
            <a:ext cx="4093577" cy="3790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9B2D60-2F42-094A-8933-9FEA61873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795651"/>
              </p:ext>
            </p:extLst>
          </p:nvPr>
        </p:nvGraphicFramePr>
        <p:xfrm>
          <a:off x="4435094" y="2865887"/>
          <a:ext cx="3003200" cy="3092114"/>
        </p:xfrm>
        <a:graphic>
          <a:graphicData uri="http://schemas.openxmlformats.org/drawingml/2006/table">
            <a:tbl>
              <a:tblPr firstRow="1" firstCol="1" bandRow="1"/>
              <a:tblGrid>
                <a:gridCol w="774415">
                  <a:extLst>
                    <a:ext uri="{9D8B030D-6E8A-4147-A177-3AD203B41FA5}">
                      <a16:colId xmlns:a16="http://schemas.microsoft.com/office/drawing/2014/main" val="1924618634"/>
                    </a:ext>
                  </a:extLst>
                </a:gridCol>
                <a:gridCol w="2228785">
                  <a:extLst>
                    <a:ext uri="{9D8B030D-6E8A-4147-A177-3AD203B41FA5}">
                      <a16:colId xmlns:a16="http://schemas.microsoft.com/office/drawing/2014/main" val="2701526262"/>
                    </a:ext>
                  </a:extLst>
                </a:gridCol>
              </a:tblGrid>
              <a:tr h="2359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ID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Item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35036"/>
                  </a:ext>
                </a:extLst>
              </a:tr>
              <a:tr h="2642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Heating mantle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0152"/>
                  </a:ext>
                </a:extLst>
              </a:tr>
              <a:tr h="597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Heating flask with aqueous ammonia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7801"/>
                  </a:ext>
                </a:extLst>
              </a:tr>
              <a:tr h="2922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Thermometer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560071"/>
                  </a:ext>
                </a:extLst>
              </a:tr>
              <a:tr h="2359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Stopcock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438628"/>
                  </a:ext>
                </a:extLst>
              </a:tr>
              <a:tr h="2554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One way valve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38135"/>
                  </a:ext>
                </a:extLst>
              </a:tr>
              <a:tr h="2554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Rubber tubing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126276"/>
                  </a:ext>
                </a:extLst>
              </a:tr>
              <a:tr h="4827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Gas washing bottle with sparger and rasching rings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525874"/>
                  </a:ext>
                </a:extLst>
              </a:tr>
              <a:tr h="2359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Ethanol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7350"/>
                  </a:ext>
                </a:extLst>
              </a:tr>
              <a:tr h="2370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Column packing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763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DE87E7-C48C-5240-A1C5-3198CB6111D8}"/>
              </a:ext>
            </a:extLst>
          </p:cNvPr>
          <p:cNvSpPr txBox="1"/>
          <p:nvPr/>
        </p:nvSpPr>
        <p:spPr>
          <a:xfrm>
            <a:off x="788670" y="174879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Fuel Mixture Preparation</a:t>
            </a:r>
          </a:p>
        </p:txBody>
      </p:sp>
      <p:pic>
        <p:nvPicPr>
          <p:cNvPr id="2" name="Picture 1" descr="A close-up of a container&#10;&#10;Description automatically generated">
            <a:extLst>
              <a:ext uri="{FF2B5EF4-FFF2-40B4-BE49-F238E27FC236}">
                <a16:creationId xmlns:a16="http://schemas.microsoft.com/office/drawing/2014/main" id="{F887957E-C058-11EB-D635-FE3FEE598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204" y="4282677"/>
            <a:ext cx="4399049" cy="1626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92B837-8AF6-2552-4D93-BC2FEF2A9C65}"/>
                  </a:ext>
                </a:extLst>
              </p:cNvPr>
              <p:cNvSpPr txBox="1"/>
              <p:nvPr/>
            </p:nvSpPr>
            <p:spPr>
              <a:xfrm>
                <a:off x="8672900" y="1808999"/>
                <a:ext cx="2711939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𝑠𝑎𝑡</m:t>
                            </m:r>
                          </m:sub>
                        </m:sSub>
                        <m:r>
                          <a:rPr lang="en-GB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GB"/>
                  <a:t> </a:t>
                </a:r>
                <a:r>
                  <a:rPr lang="en-GB" sz="1200" b="1"/>
                  <a:t>[6]</a:t>
                </a:r>
                <a:endParaRPr lang="en-GB" b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92B837-8AF6-2552-4D93-BC2FEF2A9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900" y="1808999"/>
                <a:ext cx="2711939" cy="491288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4D16DB-477B-C9C5-2F5D-BD4E2C25E5E3}"/>
              </a:ext>
            </a:extLst>
          </p:cNvPr>
          <p:cNvSpPr txBox="1"/>
          <p:nvPr/>
        </p:nvSpPr>
        <p:spPr>
          <a:xfrm>
            <a:off x="7010303" y="1120460"/>
            <a:ext cx="158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Rate of mass transfer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97738-D154-D640-8A50-CC3CCDFEEC3F}"/>
              </a:ext>
            </a:extLst>
          </p:cNvPr>
          <p:cNvSpPr txBox="1"/>
          <p:nvPr/>
        </p:nvSpPr>
        <p:spPr>
          <a:xfrm>
            <a:off x="10150342" y="1152156"/>
            <a:ext cx="158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Concentration Gradient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FDB27-4F67-7340-BF36-099989081534}"/>
              </a:ext>
            </a:extLst>
          </p:cNvPr>
          <p:cNvSpPr txBox="1"/>
          <p:nvPr/>
        </p:nvSpPr>
        <p:spPr>
          <a:xfrm>
            <a:off x="9039049" y="2757301"/>
            <a:ext cx="121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Interfacial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8BCE6-BD08-9242-B635-4250220F3877}"/>
              </a:ext>
            </a:extLst>
          </p:cNvPr>
          <p:cNvSpPr txBox="1"/>
          <p:nvPr/>
        </p:nvSpPr>
        <p:spPr>
          <a:xfrm>
            <a:off x="8672900" y="1120460"/>
            <a:ext cx="158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Mass transfer coefficient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ECA68B-E345-6842-9BAE-23324227B23A}"/>
              </a:ext>
            </a:extLst>
          </p:cNvPr>
          <p:cNvCxnSpPr>
            <a:cxnSpLocks/>
          </p:cNvCxnSpPr>
          <p:nvPr/>
        </p:nvCxnSpPr>
        <p:spPr>
          <a:xfrm>
            <a:off x="8050378" y="1675376"/>
            <a:ext cx="530636" cy="3182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D8289A-F905-244F-BFDF-F3CCA7EEE0B8}"/>
              </a:ext>
            </a:extLst>
          </p:cNvPr>
          <p:cNvCxnSpPr>
            <a:cxnSpLocks/>
          </p:cNvCxnSpPr>
          <p:nvPr/>
        </p:nvCxnSpPr>
        <p:spPr>
          <a:xfrm>
            <a:off x="9336342" y="1675376"/>
            <a:ext cx="0" cy="256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CD1D11-460D-5F41-9E2B-D968784526A3}"/>
              </a:ext>
            </a:extLst>
          </p:cNvPr>
          <p:cNvCxnSpPr>
            <a:cxnSpLocks/>
          </p:cNvCxnSpPr>
          <p:nvPr/>
        </p:nvCxnSpPr>
        <p:spPr>
          <a:xfrm flipH="1">
            <a:off x="10345671" y="1546112"/>
            <a:ext cx="99592" cy="326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5F1F88-1AC5-3646-AA2E-0C30A890E703}"/>
              </a:ext>
            </a:extLst>
          </p:cNvPr>
          <p:cNvCxnSpPr>
            <a:cxnSpLocks/>
          </p:cNvCxnSpPr>
          <p:nvPr/>
        </p:nvCxnSpPr>
        <p:spPr>
          <a:xfrm flipV="1">
            <a:off x="9589168" y="2309667"/>
            <a:ext cx="0" cy="346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6DB627-610D-D14D-84FE-1D35A21326F5}"/>
              </a:ext>
            </a:extLst>
          </p:cNvPr>
          <p:cNvCxnSpPr>
            <a:cxnSpLocks/>
          </p:cNvCxnSpPr>
          <p:nvPr/>
        </p:nvCxnSpPr>
        <p:spPr>
          <a:xfrm>
            <a:off x="9646417" y="3391418"/>
            <a:ext cx="0" cy="7717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B400A8E-B640-A445-818A-81A47580AEBD}"/>
              </a:ext>
            </a:extLst>
          </p:cNvPr>
          <p:cNvSpPr txBox="1"/>
          <p:nvPr/>
        </p:nvSpPr>
        <p:spPr>
          <a:xfrm>
            <a:off x="9844728" y="3527440"/>
            <a:ext cx="231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Increase area = Increase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6AED07-F89D-F644-B2E7-475C71B4D350}"/>
              </a:ext>
            </a:extLst>
          </p:cNvPr>
          <p:cNvSpPr txBox="1"/>
          <p:nvPr/>
        </p:nvSpPr>
        <p:spPr>
          <a:xfrm>
            <a:off x="7556744" y="3519084"/>
            <a:ext cx="198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Raschig Rings + Sparger</a:t>
            </a:r>
          </a:p>
        </p:txBody>
      </p:sp>
    </p:spTree>
    <p:extLst>
      <p:ext uri="{BB962C8B-B14F-4D97-AF65-F5344CB8AC3E}">
        <p14:creationId xmlns:p14="http://schemas.microsoft.com/office/powerpoint/2010/main" val="18913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34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AE1A3A-C477-7343-9FDA-DCF134B0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Findings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E87E7-C48C-5240-A1C5-3198CB6111D8}"/>
              </a:ext>
            </a:extLst>
          </p:cNvPr>
          <p:cNvSpPr txBox="1"/>
          <p:nvPr/>
        </p:nvSpPr>
        <p:spPr>
          <a:xfrm>
            <a:off x="1381079" y="1644598"/>
            <a:ext cx="34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Chemical Analysis - Calorimetry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C0AF19-CA52-884D-A905-A2ECB16AF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438586"/>
              </p:ext>
            </p:extLst>
          </p:nvPr>
        </p:nvGraphicFramePr>
        <p:xfrm>
          <a:off x="708214" y="2393577"/>
          <a:ext cx="5611904" cy="3164540"/>
        </p:xfrm>
        <a:graphic>
          <a:graphicData uri="http://schemas.openxmlformats.org/drawingml/2006/table">
            <a:tbl>
              <a:tblPr firstRow="1" firstCol="1" bandRow="1"/>
              <a:tblGrid>
                <a:gridCol w="1325795">
                  <a:extLst>
                    <a:ext uri="{9D8B030D-6E8A-4147-A177-3AD203B41FA5}">
                      <a16:colId xmlns:a16="http://schemas.microsoft.com/office/drawing/2014/main" val="3142149919"/>
                    </a:ext>
                  </a:extLst>
                </a:gridCol>
                <a:gridCol w="1623768">
                  <a:extLst>
                    <a:ext uri="{9D8B030D-6E8A-4147-A177-3AD203B41FA5}">
                      <a16:colId xmlns:a16="http://schemas.microsoft.com/office/drawing/2014/main" val="3369537667"/>
                    </a:ext>
                  </a:extLst>
                </a:gridCol>
                <a:gridCol w="1233637">
                  <a:extLst>
                    <a:ext uri="{9D8B030D-6E8A-4147-A177-3AD203B41FA5}">
                      <a16:colId xmlns:a16="http://schemas.microsoft.com/office/drawing/2014/main" val="3753299869"/>
                    </a:ext>
                  </a:extLst>
                </a:gridCol>
                <a:gridCol w="1428704">
                  <a:extLst>
                    <a:ext uri="{9D8B030D-6E8A-4147-A177-3AD203B41FA5}">
                      <a16:colId xmlns:a16="http://schemas.microsoft.com/office/drawing/2014/main" val="1935075058"/>
                    </a:ext>
                  </a:extLst>
                </a:gridCol>
              </a:tblGrid>
              <a:tr h="4440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kern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Ethanol J/g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kern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Ethanol + NH3 / J/g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kern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Methanol J/g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kern="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Methanol + NH3 J/g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284961"/>
                  </a:ext>
                </a:extLst>
              </a:tr>
              <a:tr h="4534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25,838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27,528</a:t>
                      </a:r>
                      <a:endParaRPr lang="en-GB" sz="1200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15,504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16,868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138196"/>
                  </a:ext>
                </a:extLst>
              </a:tr>
              <a:tr h="4534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24,373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24,929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17,508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19,344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17378"/>
                  </a:ext>
                </a:extLst>
              </a:tr>
              <a:tr h="4534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23,380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24,060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16,459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18,891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91744"/>
                  </a:ext>
                </a:extLst>
              </a:tr>
              <a:tr h="4534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24,228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24,422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18,232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18,303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006071"/>
                  </a:ext>
                </a:extLst>
              </a:tr>
              <a:tr h="4534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24,218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25,207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17,759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17,589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078199"/>
                  </a:ext>
                </a:extLst>
              </a:tr>
              <a:tr h="4534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24,865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24,384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16,261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18,653</a:t>
                      </a:r>
                      <a:endParaRPr lang="en-GB" sz="120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2851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8A745A5-0025-AC40-B437-1F2D38AB07BB}"/>
              </a:ext>
            </a:extLst>
          </p:cNvPr>
          <p:cNvSpPr txBox="1"/>
          <p:nvPr/>
        </p:nvSpPr>
        <p:spPr>
          <a:xfrm>
            <a:off x="6961903" y="2684022"/>
            <a:ext cx="452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The </a:t>
            </a:r>
            <a:r>
              <a:rPr lang="en-US" b="1" dirty="0"/>
              <a:t>difference</a:t>
            </a:r>
            <a:r>
              <a:rPr lang="en-US" dirty="0"/>
              <a:t> between calorific values was used to identify presence of NH3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A33B04-66F4-A147-9040-E06755B81DA7}"/>
              </a:ext>
            </a:extLst>
          </p:cNvPr>
          <p:cNvSpPr txBox="1"/>
          <p:nvPr/>
        </p:nvSpPr>
        <p:spPr>
          <a:xfrm>
            <a:off x="6961903" y="3746376"/>
            <a:ext cx="4442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Ethanol Mixture – </a:t>
            </a:r>
            <a:r>
              <a:rPr lang="en-US" b="1" dirty="0"/>
              <a:t>3 </a:t>
            </a:r>
            <a:r>
              <a:rPr lang="en-US" b="1" dirty="0" err="1"/>
              <a:t>wt</a:t>
            </a:r>
            <a:r>
              <a:rPr lang="en-US" b="1" dirty="0"/>
              <a:t>% </a:t>
            </a:r>
            <a:r>
              <a:rPr lang="en-US" dirty="0"/>
              <a:t>NH3 of mixture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Methanol Mixture – </a:t>
            </a:r>
            <a:r>
              <a:rPr lang="en-US" b="1" dirty="0"/>
              <a:t>6 </a:t>
            </a:r>
            <a:r>
              <a:rPr lang="en-US" b="1" dirty="0" err="1"/>
              <a:t>wt</a:t>
            </a:r>
            <a:r>
              <a:rPr lang="en-US" b="1" dirty="0"/>
              <a:t>% </a:t>
            </a:r>
            <a:r>
              <a:rPr lang="en-US" dirty="0"/>
              <a:t>NH3 of mixture</a:t>
            </a:r>
          </a:p>
        </p:txBody>
      </p:sp>
    </p:spTree>
    <p:extLst>
      <p:ext uri="{BB962C8B-B14F-4D97-AF65-F5344CB8AC3E}">
        <p14:creationId xmlns:p14="http://schemas.microsoft.com/office/powerpoint/2010/main" val="2852659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AE1A3A-C477-7343-9FDA-DCF134B0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Findings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E87E7-C48C-5240-A1C5-3198CB6111D8}"/>
              </a:ext>
            </a:extLst>
          </p:cNvPr>
          <p:cNvSpPr txBox="1"/>
          <p:nvPr/>
        </p:nvSpPr>
        <p:spPr>
          <a:xfrm>
            <a:off x="968702" y="1689421"/>
            <a:ext cx="428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Chemical Analysis - Acid Base Titrations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54F61-9490-7E4E-A0E6-67DEBF738BFB}"/>
              </a:ext>
            </a:extLst>
          </p:cNvPr>
          <p:cNvSpPr txBox="1"/>
          <p:nvPr/>
        </p:nvSpPr>
        <p:spPr>
          <a:xfrm>
            <a:off x="7261412" y="28059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A1E195F-2292-5D37-CCE7-2D85AA28F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41934"/>
              </p:ext>
            </p:extLst>
          </p:nvPr>
        </p:nvGraphicFramePr>
        <p:xfrm>
          <a:off x="234594" y="1834876"/>
          <a:ext cx="5918200" cy="3467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B5AF560-7225-97E5-9FCE-E4AD753F6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906775"/>
              </p:ext>
            </p:extLst>
          </p:nvPr>
        </p:nvGraphicFramePr>
        <p:xfrm>
          <a:off x="6278200" y="2154383"/>
          <a:ext cx="5537200" cy="307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6FCD6B2-7EA1-D943-9A72-B301379A4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895" y="5396707"/>
            <a:ext cx="4693798" cy="861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75189A-C7D6-224C-BAB7-56CE956DA405}"/>
              </a:ext>
            </a:extLst>
          </p:cNvPr>
          <p:cNvSpPr txBox="1"/>
          <p:nvPr/>
        </p:nvSpPr>
        <p:spPr>
          <a:xfrm>
            <a:off x="0" y="6394539"/>
            <a:ext cx="319369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/>
              <a:t>[6] </a:t>
            </a:r>
            <a:r>
              <a:rPr lang="en-GB" sz="7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A. Cher, “O Level titration TYS questions | Chem Not Cheem,” </a:t>
            </a:r>
            <a:r>
              <a:rPr lang="en-GB" sz="7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Chem Not Cheem</a:t>
            </a:r>
            <a:r>
              <a:rPr lang="en-GB" sz="7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Jun. 06, 2020. https://</a:t>
            </a:r>
            <a:r>
              <a:rPr lang="en-GB" sz="7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chemnotcheem.com</a:t>
            </a:r>
            <a:r>
              <a:rPr lang="en-GB" sz="7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/o-level-acid-base-titration-questions/ (accessed Sep. 11, 2023).</a:t>
            </a:r>
            <a:endParaRPr lang="en-GB" sz="7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53994-C283-394D-9928-1229236EC4B8}"/>
              </a:ext>
            </a:extLst>
          </p:cNvPr>
          <p:cNvSpPr txBox="1"/>
          <p:nvPr/>
        </p:nvSpPr>
        <p:spPr>
          <a:xfrm>
            <a:off x="4586442" y="6256039"/>
            <a:ext cx="3913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/>
              <a:t>Figure xxx – Methyl Orange </a:t>
            </a:r>
            <a:r>
              <a:rPr lang="en-US" sz="1200" err="1"/>
              <a:t>colour</a:t>
            </a:r>
            <a:r>
              <a:rPr lang="en-US" sz="1200"/>
              <a:t> indication range </a:t>
            </a:r>
            <a:r>
              <a:rPr lang="en-US" sz="1200" b="1"/>
              <a:t>[6]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0CEB2-6E7E-1042-AA41-CC9764BFFD86}"/>
              </a:ext>
            </a:extLst>
          </p:cNvPr>
          <p:cNvSpPr txBox="1"/>
          <p:nvPr/>
        </p:nvSpPr>
        <p:spPr>
          <a:xfrm>
            <a:off x="2095241" y="5207616"/>
            <a:ext cx="2625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/>
              <a:t>Figure xxx – Ethanol Titration Curve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DAE734-CE9B-F34B-8A18-73AB414C1CEF}"/>
              </a:ext>
            </a:extLst>
          </p:cNvPr>
          <p:cNvSpPr txBox="1"/>
          <p:nvPr/>
        </p:nvSpPr>
        <p:spPr>
          <a:xfrm>
            <a:off x="7777819" y="5207616"/>
            <a:ext cx="3895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/>
              <a:t>Figure xxx – Ethanol Titration Curve Equivalence Point</a:t>
            </a:r>
          </a:p>
        </p:txBody>
      </p:sp>
    </p:spTree>
    <p:extLst>
      <p:ext uri="{BB962C8B-B14F-4D97-AF65-F5344CB8AC3E}">
        <p14:creationId xmlns:p14="http://schemas.microsoft.com/office/powerpoint/2010/main" val="126363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8B27AE-1A1A-1A43-8232-BA9F30984BA7}"/>
              </a:ext>
            </a:extLst>
          </p:cNvPr>
          <p:cNvSpPr txBox="1"/>
          <p:nvPr/>
        </p:nvSpPr>
        <p:spPr>
          <a:xfrm>
            <a:off x="8099804" y="5450956"/>
            <a:ext cx="4502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Figure xxx – NH3 solubility in solvents </a:t>
            </a:r>
            <a:r>
              <a:rPr lang="en-US" sz="1200" b="1"/>
              <a:t>[7]</a:t>
            </a:r>
          </a:p>
          <a:p>
            <a:pPr algn="l"/>
            <a:r>
              <a:rPr lang="en-US"/>
              <a:t> 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3FD9AE00-1384-234F-9C5E-8C60C8F4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54" y="801387"/>
            <a:ext cx="8999900" cy="1368000"/>
          </a:xfrm>
        </p:spPr>
        <p:txBody>
          <a:bodyPr/>
          <a:lstStyle/>
          <a:p>
            <a:r>
              <a:rPr lang="en-US" dirty="0"/>
              <a:t>Experimental Findings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450447D-3BF4-FB43-B8E6-3B07B7D81A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4278314"/>
              </p:ext>
            </p:extLst>
          </p:nvPr>
        </p:nvGraphicFramePr>
        <p:xfrm>
          <a:off x="6572794" y="1897570"/>
          <a:ext cx="5361564" cy="370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21B0CB-AE46-8D43-AC93-EBC24A1F1D30}"/>
              </a:ext>
            </a:extLst>
          </p:cNvPr>
          <p:cNvSpPr txBox="1"/>
          <p:nvPr/>
        </p:nvSpPr>
        <p:spPr>
          <a:xfrm>
            <a:off x="296276" y="2808903"/>
            <a:ext cx="5654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NH3 </a:t>
            </a:r>
            <a:r>
              <a:rPr lang="en-US" dirty="0" err="1"/>
              <a:t>wt</a:t>
            </a:r>
            <a:r>
              <a:rPr lang="en-US" dirty="0"/>
              <a:t>% for both solvents are consistent for both methods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Lower than expected, didn’t reach the solubility limit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35512F74-8D17-7F4F-B84D-C21A3C7A4307}"/>
              </a:ext>
            </a:extLst>
          </p:cNvPr>
          <p:cNvSpPr/>
          <p:nvPr/>
        </p:nvSpPr>
        <p:spPr>
          <a:xfrm>
            <a:off x="10607040" y="2881632"/>
            <a:ext cx="1039528" cy="592806"/>
          </a:xfrm>
          <a:prstGeom prst="borderCallout1">
            <a:avLst>
              <a:gd name="adj1" fmla="val 18750"/>
              <a:gd name="adj2" fmla="val -8333"/>
              <a:gd name="adj3" fmla="val 176710"/>
              <a:gd name="adj4" fmla="val -8595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~ 8 </a:t>
            </a:r>
            <a:r>
              <a:rPr lang="en-US" sz="1400" err="1">
                <a:solidFill>
                  <a:srgbClr val="000000"/>
                </a:solidFill>
              </a:rPr>
              <a:t>wt</a:t>
            </a:r>
            <a:r>
              <a:rPr lang="en-US" sz="1400">
                <a:solidFill>
                  <a:srgbClr val="000000"/>
                </a:solidFill>
              </a:rPr>
              <a:t>%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FA2ADD8A-75E4-FB4D-8816-492E33E11644}"/>
              </a:ext>
            </a:extLst>
          </p:cNvPr>
          <p:cNvSpPr/>
          <p:nvPr/>
        </p:nvSpPr>
        <p:spPr>
          <a:xfrm>
            <a:off x="10489933" y="1882041"/>
            <a:ext cx="1039528" cy="592806"/>
          </a:xfrm>
          <a:prstGeom prst="borderCallout1">
            <a:avLst>
              <a:gd name="adj1" fmla="val 18750"/>
              <a:gd name="adj2" fmla="val -8333"/>
              <a:gd name="adj3" fmla="val 269260"/>
              <a:gd name="adj4" fmla="val -72989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~ 13 </a:t>
            </a:r>
            <a:r>
              <a:rPr lang="en-US" sz="1400" err="1">
                <a:solidFill>
                  <a:srgbClr val="000000"/>
                </a:solidFill>
              </a:rPr>
              <a:t>wt</a:t>
            </a:r>
            <a:r>
              <a:rPr lang="en-US" sz="1400">
                <a:solidFill>
                  <a:srgbClr val="000000"/>
                </a:solidFill>
              </a:rPr>
              <a:t>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8C74A-19D6-D746-B3A9-A1DB672545FA}"/>
              </a:ext>
            </a:extLst>
          </p:cNvPr>
          <p:cNvSpPr/>
          <p:nvPr/>
        </p:nvSpPr>
        <p:spPr>
          <a:xfrm>
            <a:off x="6181048" y="1608219"/>
            <a:ext cx="5786125" cy="4160252"/>
          </a:xfrm>
          <a:prstGeom prst="rect">
            <a:avLst/>
          </a:prstGeom>
          <a:solidFill>
            <a:schemeClr val="bg1">
              <a:lumMod val="95000"/>
              <a:alpha val="881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025C14-2431-59C1-BB3F-EC77CA20D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633660"/>
              </p:ext>
            </p:extLst>
          </p:nvPr>
        </p:nvGraphicFramePr>
        <p:xfrm>
          <a:off x="532759" y="1665950"/>
          <a:ext cx="5062075" cy="945660"/>
        </p:xfrm>
        <a:graphic>
          <a:graphicData uri="http://schemas.openxmlformats.org/drawingml/2006/table">
            <a:tbl>
              <a:tblPr firstRow="1" firstCol="1" bandRow="1"/>
              <a:tblGrid>
                <a:gridCol w="1615491">
                  <a:extLst>
                    <a:ext uri="{9D8B030D-6E8A-4147-A177-3AD203B41FA5}">
                      <a16:colId xmlns:a16="http://schemas.microsoft.com/office/drawing/2014/main" val="1810312480"/>
                    </a:ext>
                  </a:extLst>
                </a:gridCol>
                <a:gridCol w="1649046">
                  <a:extLst>
                    <a:ext uri="{9D8B030D-6E8A-4147-A177-3AD203B41FA5}">
                      <a16:colId xmlns:a16="http://schemas.microsoft.com/office/drawing/2014/main" val="2826714421"/>
                    </a:ext>
                  </a:extLst>
                </a:gridCol>
                <a:gridCol w="1797538">
                  <a:extLst>
                    <a:ext uri="{9D8B030D-6E8A-4147-A177-3AD203B41FA5}">
                      <a16:colId xmlns:a16="http://schemas.microsoft.com/office/drawing/2014/main" val="270616970"/>
                    </a:ext>
                  </a:extLst>
                </a:gridCol>
              </a:tblGrid>
              <a:tr h="2752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Sample</a:t>
                      </a:r>
                      <a:endParaRPr lang="en-GB" sz="1200" b="1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Average Titre / ml</a:t>
                      </a:r>
                      <a:endParaRPr lang="en-GB" sz="1200" b="1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NH3 </a:t>
                      </a:r>
                      <a:r>
                        <a:rPr lang="en-GB" sz="1200" b="1" kern="0" err="1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wt</a:t>
                      </a:r>
                      <a:r>
                        <a:rPr lang="en-GB" sz="1200" b="1" ker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%</a:t>
                      </a:r>
                      <a:endParaRPr lang="en-GB" sz="1200" b="1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36291"/>
                  </a:ext>
                </a:extLst>
              </a:tr>
              <a:tr h="3352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Ethanol</a:t>
                      </a:r>
                      <a:endParaRPr lang="en-GB" sz="1200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</a:t>
                      </a:r>
                      <a:endParaRPr lang="en-GB" sz="1200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</a:t>
                      </a:r>
                      <a:endParaRPr lang="en-GB" sz="1200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5148"/>
                  </a:ext>
                </a:extLst>
              </a:tr>
              <a:tr h="3352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Methanol</a:t>
                      </a:r>
                      <a:endParaRPr lang="en-GB" sz="1200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62</a:t>
                      </a:r>
                      <a:endParaRPr lang="en-GB" sz="1200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6.3</a:t>
                      </a:r>
                      <a:endParaRPr lang="en-GB" sz="1200" kern="1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5798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C548D00-CE96-C1ED-3BCC-8298DE1A0356}"/>
              </a:ext>
            </a:extLst>
          </p:cNvPr>
          <p:cNvSpPr txBox="1"/>
          <p:nvPr/>
        </p:nvSpPr>
        <p:spPr>
          <a:xfrm>
            <a:off x="352392" y="4245355"/>
            <a:ext cx="5447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Measure how long it takes for equilibrium to reach via pH measurements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Investigate how additives could improve the solubility of NH3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Alkali metal salts have been shown to suppress ammonia vaporization [8]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95AB-ADD3-DA11-9EE1-41A3225A23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42" y="4126837"/>
            <a:ext cx="469692" cy="469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6AA846-5A4A-1143-7BB0-665E01FC4E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27" y="5020863"/>
            <a:ext cx="469692" cy="469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C3304-11B8-A549-9B00-3600B3B8BC77}"/>
              </a:ext>
            </a:extLst>
          </p:cNvPr>
          <p:cNvSpPr txBox="1"/>
          <p:nvPr/>
        </p:nvSpPr>
        <p:spPr>
          <a:xfrm>
            <a:off x="1866024" y="6374671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/>
              <a:t>[8] 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S. 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Salentinig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P. Jackson, and M. I. Attalla, “A computational study of the suppression of ammonia volatility in aqueous systems using ionic additives,” </a:t>
            </a:r>
            <a:r>
              <a:rPr lang="en-GB" sz="5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Structural Chemistry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vol. 25, no. 1, pp. 159–168, Apr. 2013, 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https://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/10.1007/s11224-013-0263-8.</a:t>
            </a:r>
          </a:p>
          <a:p>
            <a:pPr algn="l"/>
            <a:r>
              <a:rPr lang="en-GB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E669A0-DD1B-EF44-918D-E44CAEAD0B49}"/>
              </a:ext>
            </a:extLst>
          </p:cNvPr>
          <p:cNvSpPr txBox="1"/>
          <p:nvPr/>
        </p:nvSpPr>
        <p:spPr>
          <a:xfrm>
            <a:off x="0" y="6364939"/>
            <a:ext cx="23410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b="1">
                <a:solidFill>
                  <a:srgbClr val="000000"/>
                </a:solidFill>
                <a:latin typeface="+mn-lt"/>
              </a:rPr>
              <a:t>[7] </a:t>
            </a:r>
            <a:r>
              <a:rPr lang="en-GB" sz="50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“Table V Solubility of Ammonia in Alcohols*.” Available: https://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airgasspecialtyproducts.com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wp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-content/uploads/2016/02/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Solubility_of_Ammonia_in_Alcohols_.pdf</a:t>
            </a:r>
            <a:endParaRPr lang="en-GB" sz="5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GB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9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3F91A7-B2E3-6E00-72D0-1B5435575515}"/>
              </a:ext>
            </a:extLst>
          </p:cNvPr>
          <p:cNvSpPr txBox="1"/>
          <p:nvPr/>
        </p:nvSpPr>
        <p:spPr>
          <a:xfrm>
            <a:off x="7726003" y="2726306"/>
            <a:ext cx="3993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Ricardo E6 Engine - spark ignition, 600 rpm, naturally aspirated, </a:t>
            </a:r>
            <a:r>
              <a:rPr lang="el-GR" b="0" i="0" dirty="0">
                <a:effectLst/>
                <a:latin typeface="+mn-lt"/>
              </a:rPr>
              <a:t>λ</a:t>
            </a:r>
            <a:r>
              <a:rPr lang="en-US" b="0" i="0" dirty="0">
                <a:effectLst/>
                <a:latin typeface="+mn-lt"/>
              </a:rPr>
              <a:t>  = 1, Compression Ratio = 4.5, Spark Timing = 13 (BTDC), wide open throttle</a:t>
            </a:r>
          </a:p>
          <a:p>
            <a:pPr algn="ctr"/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All parameters were kept constant for samples with the same solvents. </a:t>
            </a:r>
            <a:endParaRPr lang="en-GB" dirty="0">
              <a:latin typeface="+mn-lt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39E2385-E3C4-2D2D-C8CF-F9BA6D85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54" y="801387"/>
            <a:ext cx="8999900" cy="1368000"/>
          </a:xfrm>
        </p:spPr>
        <p:txBody>
          <a:bodyPr/>
          <a:lstStyle/>
          <a:p>
            <a:r>
              <a:rPr lang="en-US" dirty="0"/>
              <a:t>Experimental Findings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67084-3CBF-11E2-212F-C754B77E28B3}"/>
              </a:ext>
            </a:extLst>
          </p:cNvPr>
          <p:cNvSpPr txBox="1"/>
          <p:nvPr/>
        </p:nvSpPr>
        <p:spPr>
          <a:xfrm>
            <a:off x="1421309" y="1489072"/>
            <a:ext cx="169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Engine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A3E05-7A29-F94A-A584-7D779D2E3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88" y="2100807"/>
            <a:ext cx="6762649" cy="4200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CBB8B-07CB-B096-9819-F8341C6C7B5C}"/>
              </a:ext>
            </a:extLst>
          </p:cNvPr>
          <p:cNvSpPr txBox="1"/>
          <p:nvPr/>
        </p:nvSpPr>
        <p:spPr>
          <a:xfrm>
            <a:off x="6594834" y="2358462"/>
            <a:ext cx="533400" cy="215444"/>
          </a:xfrm>
          <a:prstGeom prst="rect">
            <a:avLst/>
          </a:prstGeom>
          <a:solidFill>
            <a:srgbClr val="198D27"/>
          </a:solidFill>
        </p:spPr>
        <p:txBody>
          <a:bodyPr wrap="square" rtlCol="0">
            <a:spAutoFit/>
          </a:bodyPr>
          <a:lstStyle/>
          <a:p>
            <a:pPr algn="l"/>
            <a:endParaRPr lang="en-GB" sz="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283FD-B91B-8A66-937E-945DDB17D21E}"/>
              </a:ext>
            </a:extLst>
          </p:cNvPr>
          <p:cNvSpPr txBox="1"/>
          <p:nvPr/>
        </p:nvSpPr>
        <p:spPr>
          <a:xfrm>
            <a:off x="5989440" y="2473987"/>
            <a:ext cx="472440" cy="200055"/>
          </a:xfrm>
          <a:prstGeom prst="rect">
            <a:avLst/>
          </a:prstGeom>
          <a:solidFill>
            <a:srgbClr val="0C83E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700" b="1" dirty="0"/>
              <a:t>PURE</a:t>
            </a:r>
            <a:endParaRPr lang="en-GB" sz="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C2375-EEF2-6F6A-FB70-89EE05779AF1}"/>
              </a:ext>
            </a:extLst>
          </p:cNvPr>
          <p:cNvSpPr txBox="1"/>
          <p:nvPr/>
        </p:nvSpPr>
        <p:spPr>
          <a:xfrm>
            <a:off x="5349888" y="2468880"/>
            <a:ext cx="543600" cy="200055"/>
          </a:xfrm>
          <a:prstGeom prst="rect">
            <a:avLst/>
          </a:prstGeom>
          <a:solidFill>
            <a:srgbClr val="F3091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PETROL</a:t>
            </a:r>
            <a:endParaRPr lang="en-GB" sz="7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90467-5C5B-027B-240D-953C8BD228C3}"/>
              </a:ext>
            </a:extLst>
          </p:cNvPr>
          <p:cNvSpPr txBox="1"/>
          <p:nvPr/>
        </p:nvSpPr>
        <p:spPr>
          <a:xfrm>
            <a:off x="5360802" y="2628764"/>
            <a:ext cx="504000" cy="200055"/>
          </a:xfrm>
          <a:prstGeom prst="rect">
            <a:avLst/>
          </a:prstGeom>
          <a:solidFill>
            <a:srgbClr val="F30915"/>
          </a:solidFill>
        </p:spPr>
        <p:txBody>
          <a:bodyPr wrap="square" rtlCol="0">
            <a:spAutoFit/>
          </a:bodyPr>
          <a:lstStyle/>
          <a:p>
            <a:pPr algn="ctr"/>
            <a:endParaRPr lang="en-GB" sz="7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44313-9C12-8608-2481-4AA41F96BD3B}"/>
              </a:ext>
            </a:extLst>
          </p:cNvPr>
          <p:cNvSpPr txBox="1"/>
          <p:nvPr/>
        </p:nvSpPr>
        <p:spPr>
          <a:xfrm>
            <a:off x="6579199" y="2618584"/>
            <a:ext cx="533400" cy="215444"/>
          </a:xfrm>
          <a:prstGeom prst="rect">
            <a:avLst/>
          </a:prstGeom>
          <a:solidFill>
            <a:srgbClr val="198D27"/>
          </a:solidFill>
        </p:spPr>
        <p:txBody>
          <a:bodyPr wrap="square" rtlCol="0">
            <a:spAutoFit/>
          </a:bodyPr>
          <a:lstStyle/>
          <a:p>
            <a:pPr algn="l"/>
            <a:endParaRPr lang="en-GB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358B9-864A-45B2-ED74-DBA53D24E8AB}"/>
              </a:ext>
            </a:extLst>
          </p:cNvPr>
          <p:cNvSpPr txBox="1"/>
          <p:nvPr/>
        </p:nvSpPr>
        <p:spPr>
          <a:xfrm>
            <a:off x="6576834" y="2489963"/>
            <a:ext cx="533400" cy="200055"/>
          </a:xfrm>
          <a:prstGeom prst="rect">
            <a:avLst/>
          </a:prstGeom>
          <a:solidFill>
            <a:srgbClr val="198D27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700" b="1" dirty="0"/>
              <a:t>BLEND</a:t>
            </a:r>
            <a:endParaRPr lang="en-GB" sz="600" b="1" dirty="0"/>
          </a:p>
        </p:txBody>
      </p:sp>
    </p:spTree>
    <p:extLst>
      <p:ext uri="{BB962C8B-B14F-4D97-AF65-F5344CB8AC3E}">
        <p14:creationId xmlns:p14="http://schemas.microsoft.com/office/powerpoint/2010/main" val="57705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7C3E7B-B307-3EE9-7346-DEA59C07E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495423"/>
              </p:ext>
            </p:extLst>
          </p:nvPr>
        </p:nvGraphicFramePr>
        <p:xfrm>
          <a:off x="806267" y="5353245"/>
          <a:ext cx="4273753" cy="1028805"/>
        </p:xfrm>
        <a:graphic>
          <a:graphicData uri="http://schemas.openxmlformats.org/drawingml/2006/table">
            <a:tbl>
              <a:tblPr/>
              <a:tblGrid>
                <a:gridCol w="1639753">
                  <a:extLst>
                    <a:ext uri="{9D8B030D-6E8A-4147-A177-3AD203B41FA5}">
                      <a16:colId xmlns:a16="http://schemas.microsoft.com/office/drawing/2014/main" val="3178042007"/>
                    </a:ext>
                  </a:extLst>
                </a:gridCol>
                <a:gridCol w="1154624">
                  <a:extLst>
                    <a:ext uri="{9D8B030D-6E8A-4147-A177-3AD203B41FA5}">
                      <a16:colId xmlns:a16="http://schemas.microsoft.com/office/drawing/2014/main" val="1845330086"/>
                    </a:ext>
                  </a:extLst>
                </a:gridCol>
                <a:gridCol w="1479376">
                  <a:extLst>
                    <a:ext uri="{9D8B030D-6E8A-4147-A177-3AD203B41FA5}">
                      <a16:colId xmlns:a16="http://schemas.microsoft.com/office/drawing/2014/main" val="3625104742"/>
                    </a:ext>
                  </a:extLst>
                </a:gridCol>
              </a:tblGrid>
              <a:tr h="32776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Combustion Characteristic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Pure Ethanol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Ethanol + NH3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57000"/>
                  </a:ext>
                </a:extLst>
              </a:tr>
              <a:tr h="1525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NIMEP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7.356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889551"/>
                  </a:ext>
                </a:extLst>
              </a:tr>
              <a:tr h="16388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GIMEP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559044"/>
                  </a:ext>
                </a:extLst>
              </a:tr>
              <a:tr h="16388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 NIMEP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887730"/>
                  </a:ext>
                </a:extLst>
              </a:tr>
              <a:tr h="16388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 GIMEP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2618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13CE68-0E27-AA6F-DA4F-3CB01402FD93}"/>
              </a:ext>
            </a:extLst>
          </p:cNvPr>
          <p:cNvSpPr txBox="1"/>
          <p:nvPr/>
        </p:nvSpPr>
        <p:spPr>
          <a:xfrm>
            <a:off x="5774828" y="5235426"/>
            <a:ext cx="583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NH3 has provided more power and improved engine efficiency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NH3 has also provided more stable combustion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8EB8128-B1D1-B183-5115-E6C24A68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54" y="801387"/>
            <a:ext cx="8999900" cy="1368000"/>
          </a:xfrm>
        </p:spPr>
        <p:txBody>
          <a:bodyPr/>
          <a:lstStyle/>
          <a:p>
            <a:r>
              <a:rPr lang="en-US" dirty="0"/>
              <a:t>Experimental Findings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3D82A8-71E9-1A7D-3D46-E6D26C9C5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" y="1858404"/>
            <a:ext cx="5184356" cy="33539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DE2950-AF60-F7DB-04D9-DB17B327275B}"/>
              </a:ext>
            </a:extLst>
          </p:cNvPr>
          <p:cNvSpPr txBox="1"/>
          <p:nvPr/>
        </p:nvSpPr>
        <p:spPr>
          <a:xfrm>
            <a:off x="1421309" y="1489072"/>
            <a:ext cx="169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Engine Testing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07BC2C-205B-123C-DAB6-A0B3BB18E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466" y="1858404"/>
            <a:ext cx="5402604" cy="32965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498745B-63F7-20B3-8948-F4FB5360D0E3}"/>
              </a:ext>
            </a:extLst>
          </p:cNvPr>
          <p:cNvSpPr/>
          <p:nvPr/>
        </p:nvSpPr>
        <p:spPr>
          <a:xfrm>
            <a:off x="577667" y="5155003"/>
            <a:ext cx="11036666" cy="1550970"/>
          </a:xfrm>
          <a:prstGeom prst="rect">
            <a:avLst/>
          </a:prstGeom>
          <a:solidFill>
            <a:schemeClr val="bg1">
              <a:lumMod val="95000"/>
              <a:alpha val="881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8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8EB8128-B1D1-B183-5115-E6C24A68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54" y="801387"/>
            <a:ext cx="8999900" cy="1368000"/>
          </a:xfrm>
        </p:spPr>
        <p:txBody>
          <a:bodyPr/>
          <a:lstStyle/>
          <a:p>
            <a:r>
              <a:rPr lang="en-US" dirty="0"/>
              <a:t>Experimental Findings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E2950-AF60-F7DB-04D9-DB17B327275B}"/>
              </a:ext>
            </a:extLst>
          </p:cNvPr>
          <p:cNvSpPr txBox="1"/>
          <p:nvPr/>
        </p:nvSpPr>
        <p:spPr>
          <a:xfrm>
            <a:off x="1421309" y="1489072"/>
            <a:ext cx="169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Engine Testing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DFE1586-3F57-314F-5D14-0790CAFB2C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5779568"/>
              </p:ext>
            </p:extLst>
          </p:nvPr>
        </p:nvGraphicFramePr>
        <p:xfrm>
          <a:off x="6220256" y="1673738"/>
          <a:ext cx="5737860" cy="3669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73CADE2-927B-6324-12A6-CAB874EA9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9017437"/>
              </p:ext>
            </p:extLst>
          </p:nvPr>
        </p:nvGraphicFramePr>
        <p:xfrm>
          <a:off x="103346" y="1768810"/>
          <a:ext cx="5737860" cy="3569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0B5117-88ED-9724-6FAA-2A118848FE94}"/>
              </a:ext>
            </a:extLst>
          </p:cNvPr>
          <p:cNvSpPr txBox="1"/>
          <p:nvPr/>
        </p:nvSpPr>
        <p:spPr>
          <a:xfrm>
            <a:off x="843144" y="5777692"/>
            <a:ext cx="777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Possible fuel stratification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Molecular Dynamic Simulations and Spectroscopic Techniques (LIF)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19BCE-D75A-6DB8-FACE-4FC3758DBE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34" y="6216841"/>
            <a:ext cx="469692" cy="4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AE862-DE87-7042-81CA-6C7288E3D8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6339" y="2016533"/>
            <a:ext cx="2545707" cy="3294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BB27C-3951-0446-AA68-445A162842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082" y="2029611"/>
            <a:ext cx="2717442" cy="3294589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17C02352-4C29-8401-DB31-CC4B10AA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54" y="801387"/>
            <a:ext cx="8999900" cy="1368000"/>
          </a:xfrm>
        </p:spPr>
        <p:txBody>
          <a:bodyPr/>
          <a:lstStyle/>
          <a:p>
            <a:r>
              <a:rPr lang="en-US" dirty="0"/>
              <a:t>Experimental Findings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4A6C3D-C39B-2A40-86F8-C023ACA4D7A8}"/>
              </a:ext>
            </a:extLst>
          </p:cNvPr>
          <p:cNvCxnSpPr/>
          <p:nvPr/>
        </p:nvCxnSpPr>
        <p:spPr>
          <a:xfrm flipH="1">
            <a:off x="1312238" y="5544452"/>
            <a:ext cx="12371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2AF7F2-FFA0-BB4C-8602-B7A19B55BFC9}"/>
              </a:ext>
            </a:extLst>
          </p:cNvPr>
          <p:cNvSpPr txBox="1"/>
          <p:nvPr/>
        </p:nvSpPr>
        <p:spPr>
          <a:xfrm>
            <a:off x="1583790" y="5737133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1 month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1ACD1-626B-C02D-96C7-CBA96D303F18}"/>
              </a:ext>
            </a:extLst>
          </p:cNvPr>
          <p:cNvSpPr txBox="1"/>
          <p:nvPr/>
        </p:nvSpPr>
        <p:spPr>
          <a:xfrm>
            <a:off x="6645616" y="2182314"/>
            <a:ext cx="53415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Fuel degradation observed for all samples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larger visual change in the Methanol / NH3 sample compared to Ethanol / NH3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Degraded samples were not tested, performance losses expected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Isotrope</a:t>
            </a:r>
            <a:r>
              <a:rPr lang="en-US" dirty="0"/>
              <a:t> tracing to determine chemical mechanism of degradation under various conditions with GCMS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A6E738-FA6F-BF90-2291-C5A167ECE943}"/>
              </a:ext>
            </a:extLst>
          </p:cNvPr>
          <p:cNvCxnSpPr>
            <a:cxnSpLocks/>
          </p:cNvCxnSpPr>
          <p:nvPr/>
        </p:nvCxnSpPr>
        <p:spPr>
          <a:xfrm flipH="1">
            <a:off x="4154220" y="5511907"/>
            <a:ext cx="12371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7521D0-5DA6-4723-4AB8-BEE688F63206}"/>
              </a:ext>
            </a:extLst>
          </p:cNvPr>
          <p:cNvSpPr txBox="1"/>
          <p:nvPr/>
        </p:nvSpPr>
        <p:spPr>
          <a:xfrm>
            <a:off x="4479365" y="5737132"/>
            <a:ext cx="739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1 month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02E39-8CA8-E3D4-5CFB-2ACF567AFE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120" y="4279882"/>
            <a:ext cx="469692" cy="4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4F29-350C-184E-83FE-327E7968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073F1C40-813E-614E-8561-BA26352E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1745232"/>
            <a:ext cx="6800476" cy="2847219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838838-958A-297E-0B7C-E833BCC73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08718"/>
              </p:ext>
            </p:extLst>
          </p:nvPr>
        </p:nvGraphicFramePr>
        <p:xfrm>
          <a:off x="6520003" y="1652732"/>
          <a:ext cx="6620087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D5AF09-E01E-9A4A-8126-A92B3A48A3F4}"/>
              </a:ext>
            </a:extLst>
          </p:cNvPr>
          <p:cNvSpPr txBox="1"/>
          <p:nvPr/>
        </p:nvSpPr>
        <p:spPr>
          <a:xfrm>
            <a:off x="8397602" y="4719594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Figure xxx – Manufacturing cost drivers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53022-FF3B-964B-8360-7B63209711FE}"/>
              </a:ext>
            </a:extLst>
          </p:cNvPr>
          <p:cNvSpPr txBox="1"/>
          <p:nvPr/>
        </p:nvSpPr>
        <p:spPr>
          <a:xfrm>
            <a:off x="1762189" y="4719595"/>
            <a:ext cx="2991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/>
              <a:t>Figure xxx – Aspen Simulation Flowsheet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688EF-8D9F-ADD4-D10F-FC0AA868268F}"/>
              </a:ext>
            </a:extLst>
          </p:cNvPr>
          <p:cNvSpPr txBox="1"/>
          <p:nvPr/>
        </p:nvSpPr>
        <p:spPr>
          <a:xfrm>
            <a:off x="1127759" y="5111787"/>
            <a:ext cx="560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Operating costs are the majority of the costing but are predictable and fairly consistent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Raw Materials costs are highly volatile </a:t>
            </a:r>
            <a:endParaRPr lang="en-GB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104032C-5A36-C4B9-737A-06153D9A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13461"/>
              </p:ext>
            </p:extLst>
          </p:nvPr>
        </p:nvGraphicFramePr>
        <p:xfrm>
          <a:off x="8618220" y="5278707"/>
          <a:ext cx="2743200" cy="898718"/>
        </p:xfrm>
        <a:graphic>
          <a:graphicData uri="http://schemas.openxmlformats.org/drawingml/2006/table">
            <a:tbl>
              <a:tblPr/>
              <a:tblGrid>
                <a:gridCol w="1663908">
                  <a:extLst>
                    <a:ext uri="{9D8B030D-6E8A-4147-A177-3AD203B41FA5}">
                      <a16:colId xmlns:a16="http://schemas.microsoft.com/office/drawing/2014/main" val="1410006679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1216750991"/>
                    </a:ext>
                  </a:extLst>
                </a:gridCol>
              </a:tblGrid>
              <a:tr h="21695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Fuel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£ / 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690797"/>
                  </a:ext>
                </a:extLst>
              </a:tr>
              <a:tr h="24785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Ethanol / NH3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522606"/>
                  </a:ext>
                </a:extLst>
              </a:tr>
              <a:tr h="21695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Petrol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237786"/>
                  </a:ext>
                </a:extLst>
              </a:tr>
              <a:tr h="21695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Diesel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409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16BA0A-B73F-914C-93E8-B7C0B55BAFCF}"/>
              </a:ext>
            </a:extLst>
          </p:cNvPr>
          <p:cNvSpPr/>
          <p:nvPr/>
        </p:nvSpPr>
        <p:spPr>
          <a:xfrm>
            <a:off x="7565296" y="1207648"/>
            <a:ext cx="4529497" cy="5104468"/>
          </a:xfrm>
          <a:prstGeom prst="rect">
            <a:avLst/>
          </a:prstGeom>
          <a:solidFill>
            <a:schemeClr val="bg1">
              <a:lumMod val="95000"/>
              <a:alpha val="881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76014B-6626-0D40-881A-803C1267E6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411930"/>
              </p:ext>
            </p:extLst>
          </p:nvPr>
        </p:nvGraphicFramePr>
        <p:xfrm>
          <a:off x="556058" y="1199363"/>
          <a:ext cx="10927729" cy="5192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882D3D-C314-066C-2239-6D85168BE18B}"/>
              </a:ext>
            </a:extLst>
          </p:cNvPr>
          <p:cNvSpPr txBox="1"/>
          <p:nvPr/>
        </p:nvSpPr>
        <p:spPr>
          <a:xfrm>
            <a:off x="3064118" y="4859676"/>
            <a:ext cx="513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Future works will be highlighted by the icon: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F2D41-A40F-994C-B3EE-C0E402CEC60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900" y="4751753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7131B9-25DA-C93F-C9E1-26F04751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786164"/>
            <a:ext cx="6529137" cy="43037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325870-D4B3-1DEF-BBCB-7EF365B3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Economics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27E96-B2FF-72D6-6628-09B4B18BEB54}"/>
              </a:ext>
            </a:extLst>
          </p:cNvPr>
          <p:cNvSpPr txBox="1"/>
          <p:nvPr/>
        </p:nvSpPr>
        <p:spPr>
          <a:xfrm>
            <a:off x="968702" y="168942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Monte Carlo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811DD-B798-5FDF-9DF6-950B85F1C592}"/>
              </a:ext>
            </a:extLst>
          </p:cNvPr>
          <p:cNvSpPr txBox="1"/>
          <p:nvPr/>
        </p:nvSpPr>
        <p:spPr>
          <a:xfrm>
            <a:off x="2562223" y="6178587"/>
            <a:ext cx="386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Figure xxx – Monte Carlo </a:t>
            </a:r>
            <a:endParaRPr lang="en-GB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06C424-14DB-734F-8F65-395C48556043}"/>
                  </a:ext>
                </a:extLst>
              </p:cNvPr>
              <p:cNvSpPr txBox="1"/>
              <p:nvPr/>
            </p:nvSpPr>
            <p:spPr>
              <a:xfrm>
                <a:off x="6889137" y="1605789"/>
                <a:ext cx="5090746" cy="2332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/>
                  <a:t>Equations Used [8] :</a:t>
                </a:r>
                <a:endParaRPr lang="en-GB" sz="130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13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𝑃𝑒𝑟𝑖𝑜𝑑𝑖𝑐</m:t>
                    </m:r>
                    <m:r>
                      <a:rPr lang="en-GB" sz="13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GB" sz="13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𝐷𝑎𝑖𝑙𝑦</m:t>
                    </m:r>
                    <m:r>
                      <a:rPr lang="en-GB" sz="13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GB" sz="13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𝑅𝑒𝑡𝑢𝑟𝑛𝑠</m:t>
                    </m:r>
                    <m:r>
                      <a:rPr lang="en-GB" sz="13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GB" sz="13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3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ln</m:t>
                        </m:r>
                      </m:fName>
                      <m:e>
                        <m:r>
                          <a:rPr lang="en-GB" sz="13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𝐶𝑢𝑟𝑟𝑒𝑛𝑡</m:t>
                            </m:r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𝐷𝑎</m:t>
                            </m:r>
                            <m:sSup>
                              <m:sSupPr>
                                <m:ctrlPr>
                                  <a:rPr lang="en-GB" sz="13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GB" sz="13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sz="13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𝑃𝑟𝑖𝑐𝑒</m:t>
                            </m:r>
                          </m:num>
                          <m:den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𝑃𝑟𝑒𝑣𝑖𝑜𝑢𝑠</m:t>
                            </m:r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𝐷𝑎</m:t>
                            </m:r>
                            <m:sSup>
                              <m:sSupPr>
                                <m:ctrlPr>
                                  <a:rPr lang="en-GB" sz="13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GB" sz="13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sz="13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GB" sz="13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𝑃𝑟𝑖𝑐𝑒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1300" kern="100" dirty="0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en-GB" sz="13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𝐷𝑟𝑖𝑓𝑡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𝐴𝑣𝑒𝑟𝑎𝑔𝑒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𝐷𝑎𝑖𝑙𝑦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𝑅𝑒𝑡𝑢𝑟𝑛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𝑉𝑎𝑟𝑖𝑎𝑛𝑐𝑒</m:t>
                          </m:r>
                        </m:num>
                        <m:den>
                          <m: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3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𝑅𝑎𝑛𝑑𝑜𝑚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𝑉𝑎𝑙𝑢𝑒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𝜎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× 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𝑁𝑂𝑅𝑀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𝑆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𝐼𝑁𝑉</m:t>
                      </m:r>
                      <m:d>
                        <m:dPr>
                          <m:ctrlP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𝑅𝐴𝑁</m:t>
                          </m:r>
                          <m:r>
                            <a:rPr lang="en-GB" sz="13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130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3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3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𝐹𝑜𝑟𝑒𝑐𝑎𝑠𝑡𝑒𝑑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𝑃𝑟𝑖𝑐𝑒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𝐶𝑢𝑟𝑟𝑒𝑛𝑡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𝑃𝑟𝑖𝑐𝑒</m:t>
                      </m:r>
                      <m:r>
                        <a:rPr lang="en-GB" sz="13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 × </m:t>
                      </m:r>
                      <m:sSup>
                        <m:sSupPr>
                          <m:ctrlP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𝐷𝑟𝑖𝑓𝑡</m:t>
                          </m:r>
                          <m: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𝑅𝑎𝑛𝑑𝑜𝑚</m:t>
                          </m:r>
                          <m: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GB" sz="13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𝑉𝑎𝑙𝑢𝑒</m:t>
                          </m:r>
                        </m:sup>
                      </m:sSup>
                    </m:oMath>
                  </m:oMathPara>
                </a14:m>
                <a:endParaRPr lang="en-GB" sz="13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06C424-14DB-734F-8F65-395C4855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137" y="1605789"/>
                <a:ext cx="5090746" cy="2332242"/>
              </a:xfrm>
              <a:prstGeom prst="rect">
                <a:avLst/>
              </a:prstGeom>
              <a:blipFill>
                <a:blip r:embed="rId3"/>
                <a:stretch>
                  <a:fillRect t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2C0D5CF-2258-AB4A-94D0-85D213611EF2}"/>
              </a:ext>
            </a:extLst>
          </p:cNvPr>
          <p:cNvSpPr txBox="1"/>
          <p:nvPr/>
        </p:nvSpPr>
        <p:spPr>
          <a:xfrm>
            <a:off x="7280030" y="3938031"/>
            <a:ext cx="43845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Assumptions: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Future returns are normally distributed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Efficient Market Hypothesis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Constant Drift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Constant Variance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3BD53-75D5-7148-8068-D03323D23F5F}"/>
              </a:ext>
            </a:extLst>
          </p:cNvPr>
          <p:cNvSpPr txBox="1"/>
          <p:nvPr/>
        </p:nvSpPr>
        <p:spPr>
          <a:xfrm>
            <a:off x="117476" y="6317086"/>
            <a:ext cx="1969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/>
              <a:t>[8</a:t>
            </a:r>
            <a:r>
              <a:rPr lang="en-US" sz="500"/>
              <a:t>] 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“Monte Carlo Simulation: History, How it Works, and 4 Key Steps,” </a:t>
            </a:r>
            <a:r>
              <a:rPr lang="en-GB" sz="5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Investopedia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2023. https://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www.investopedia.com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/terms/m/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montecarlosimulation.asp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(accessed Sep. 11, 2023).</a:t>
            </a:r>
          </a:p>
          <a:p>
            <a:pPr algn="l"/>
            <a:r>
              <a:rPr lang="en-GB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9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C426BD6-42CF-85FC-96AE-56E3A574C732}"/>
              </a:ext>
            </a:extLst>
          </p:cNvPr>
          <p:cNvSpPr txBox="1"/>
          <p:nvPr/>
        </p:nvSpPr>
        <p:spPr>
          <a:xfrm>
            <a:off x="854403" y="5958001"/>
            <a:ext cx="490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Figure xxx – Statistical Analysis of Monte Carlo Simulation </a:t>
            </a:r>
            <a:endParaRPr lang="en-GB" sz="12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325870-D4B3-1DEF-BBCB-7EF365B3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Economics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27E96-B2FF-72D6-6628-09B4B18BEB54}"/>
              </a:ext>
            </a:extLst>
          </p:cNvPr>
          <p:cNvSpPr txBox="1"/>
          <p:nvPr/>
        </p:nvSpPr>
        <p:spPr>
          <a:xfrm>
            <a:off x="968702" y="168942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Monte Carlo Simulation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6FB7C8-FEED-EA18-DB0B-E0169696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23" y="2216369"/>
            <a:ext cx="4999153" cy="35359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465C59-5AD1-5F45-B887-41EE2398D44B}"/>
              </a:ext>
            </a:extLst>
          </p:cNvPr>
          <p:cNvSpPr txBox="1"/>
          <p:nvPr/>
        </p:nvSpPr>
        <p:spPr>
          <a:xfrm>
            <a:off x="0" y="6419600"/>
            <a:ext cx="25321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[x]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“Merton Jump Diffusion Model with Python,” </a:t>
            </a:r>
            <a:r>
              <a:rPr lang="en-GB" sz="500" b="0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Codearmo.com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2021. https://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www.codearmo.com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/python-tutorial/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merton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-jump-diffusion-model-python (accessed Sep. 12, 2023).</a:t>
            </a:r>
          </a:p>
          <a:p>
            <a:pPr algn="l"/>
            <a:r>
              <a:rPr lang="en-GB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39499-0CC9-F4ED-D656-32A4717CE07C}"/>
              </a:ext>
            </a:extLst>
          </p:cNvPr>
          <p:cNvSpPr txBox="1"/>
          <p:nvPr/>
        </p:nvSpPr>
        <p:spPr>
          <a:xfrm>
            <a:off x="6677180" y="3970443"/>
            <a:ext cx="4643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Jump diffusion models could be implemented which allows for better capture of market events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Back testing of Monte Carlo simulations to determine which distributions are appropriate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D9DC4-59D2-E5C0-34CE-E28B3B2A4F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787" y="4960362"/>
            <a:ext cx="469692" cy="469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4D5CE-704A-84A0-80D1-29E5E73172F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787" y="3876442"/>
            <a:ext cx="469692" cy="4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13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325870-D4B3-1DEF-BBCB-7EF365B3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Economics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27E96-B2FF-72D6-6628-09B4B18BEB54}"/>
              </a:ext>
            </a:extLst>
          </p:cNvPr>
          <p:cNvSpPr txBox="1"/>
          <p:nvPr/>
        </p:nvSpPr>
        <p:spPr>
          <a:xfrm>
            <a:off x="968702" y="168942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Monte Carlo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5AB53-8A89-F4BF-0452-799D77D22FD6}"/>
              </a:ext>
            </a:extLst>
          </p:cNvPr>
          <p:cNvSpPr txBox="1"/>
          <p:nvPr/>
        </p:nvSpPr>
        <p:spPr>
          <a:xfrm>
            <a:off x="6677180" y="3970443"/>
            <a:ext cx="4643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Jump diffusion models could be implemented which allows for better capture of market events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Back testing of Monte Carlo simulations to determine which distributions are appropriate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CB29C7-1043-075B-0AD6-B04053636D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787" y="4960362"/>
            <a:ext cx="469692" cy="469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941702-6964-AAF2-C87D-F21BDCE122A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787" y="3876442"/>
            <a:ext cx="469692" cy="469692"/>
          </a:xfrm>
          <a:prstGeom prst="rect">
            <a:avLst/>
          </a:prstGeom>
        </p:spPr>
      </p:pic>
      <p:pic>
        <p:nvPicPr>
          <p:cNvPr id="1026" name="Picture 2" descr="Merton Jump Diffusion Model with Python">
            <a:extLst>
              <a:ext uri="{FF2B5EF4-FFF2-40B4-BE49-F238E27FC236}">
                <a16:creationId xmlns:a16="http://schemas.microsoft.com/office/drawing/2014/main" id="{2E7797AD-A529-AD43-9314-8953E9ED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9" y="2294705"/>
            <a:ext cx="4978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62F99-3C6D-8548-BC48-2E5B4D98BA1E}"/>
              </a:ext>
            </a:extLst>
          </p:cNvPr>
          <p:cNvSpPr txBox="1"/>
          <p:nvPr/>
        </p:nvSpPr>
        <p:spPr>
          <a:xfrm>
            <a:off x="1541508" y="5906649"/>
            <a:ext cx="490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Figure xxx – Jump Diffusion Model [x]</a:t>
            </a:r>
            <a:endParaRPr lang="en-GB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65C59-5AD1-5F45-B887-41EE2398D44B}"/>
              </a:ext>
            </a:extLst>
          </p:cNvPr>
          <p:cNvSpPr txBox="1"/>
          <p:nvPr/>
        </p:nvSpPr>
        <p:spPr>
          <a:xfrm>
            <a:off x="0" y="6419600"/>
            <a:ext cx="25321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[x]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“Merton Jump Diffusion Model with Python,” </a:t>
            </a:r>
            <a:r>
              <a:rPr lang="en-GB" sz="500" b="0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Codearmo.com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2021. https://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www.codearmo.com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/python-tutorial/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merton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-jump-diffusion-model-python (accessed Sep. 12, 2023).</a:t>
            </a:r>
          </a:p>
          <a:p>
            <a:pPr algn="l"/>
            <a:r>
              <a:rPr lang="en-GB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59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different colored rectangles&#10;&#10;Description automatically generated">
            <a:extLst>
              <a:ext uri="{FF2B5EF4-FFF2-40B4-BE49-F238E27FC236}">
                <a16:creationId xmlns:a16="http://schemas.microsoft.com/office/drawing/2014/main" id="{6DE2149D-96DC-CF4F-8694-8DC888BB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91" y="2306099"/>
            <a:ext cx="3562811" cy="162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06FDEE-F6FC-6A4C-B327-93B939F1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Economics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D584B-6B33-F983-92F5-AB5ABCA46B49}"/>
              </a:ext>
            </a:extLst>
          </p:cNvPr>
          <p:cNvSpPr txBox="1"/>
          <p:nvPr/>
        </p:nvSpPr>
        <p:spPr>
          <a:xfrm>
            <a:off x="6482080" y="5434299"/>
            <a:ext cx="388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Figure xxx – Fundamentals of ARIMA</a:t>
            </a:r>
            <a:endParaRPr lang="en-GB" sz="1200" dirty="0"/>
          </a:p>
        </p:txBody>
      </p:sp>
      <p:pic>
        <p:nvPicPr>
          <p:cNvPr id="9" name="Picture 8" descr="A graph of a graph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F026D0AD-DD24-15CE-674F-5151C9B2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136" y="1766648"/>
            <a:ext cx="8447473" cy="339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062AE8-E25E-6CC6-0E20-E4413988E0BE}"/>
              </a:ext>
            </a:extLst>
          </p:cNvPr>
          <p:cNvSpPr txBox="1"/>
          <p:nvPr/>
        </p:nvSpPr>
        <p:spPr>
          <a:xfrm>
            <a:off x="373663" y="4219594"/>
            <a:ext cx="324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Breaks time series data into patterns and replicates them in the future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8DACE-12B7-31DF-A82D-C44BCC4232CA}"/>
              </a:ext>
            </a:extLst>
          </p:cNvPr>
          <p:cNvSpPr txBox="1"/>
          <p:nvPr/>
        </p:nvSpPr>
        <p:spPr>
          <a:xfrm>
            <a:off x="373663" y="5319305"/>
            <a:ext cx="324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 main patterns: Seasonality, General Trend, Cyclicality and Noise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15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06FDEE-F6FC-6A4C-B327-93B939F1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Economics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33BF4-722C-A798-9A42-47217FC9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7" y="1803179"/>
            <a:ext cx="7298815" cy="3817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CD584B-6B33-F983-92F5-AB5ABCA46B49}"/>
              </a:ext>
            </a:extLst>
          </p:cNvPr>
          <p:cNvSpPr txBox="1"/>
          <p:nvPr/>
        </p:nvSpPr>
        <p:spPr>
          <a:xfrm>
            <a:off x="2405380" y="5766161"/>
            <a:ext cx="388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Figure xxx – Ethanol 5-year prediction</a:t>
            </a:r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50414-F608-0B1E-0E67-86810D1CBE5D}"/>
              </a:ext>
            </a:extLst>
          </p:cNvPr>
          <p:cNvSpPr txBox="1"/>
          <p:nvPr/>
        </p:nvSpPr>
        <p:spPr>
          <a:xfrm>
            <a:off x="7973060" y="1913184"/>
            <a:ext cx="3273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model closely follows historical data and thus can be considered robust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relative price increase is forecasted for the next 5 years.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Increased demand in the future expected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Investment Opportunity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04BC8-E09A-5644-81F2-AD30D71D8FD1}"/>
              </a:ext>
            </a:extLst>
          </p:cNvPr>
          <p:cNvSpPr txBox="1"/>
          <p:nvPr/>
        </p:nvSpPr>
        <p:spPr>
          <a:xfrm>
            <a:off x="1935480" y="152618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Time Series Data : Goldman Sachs Chicago Ethanol Index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89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FECE-2B25-7ACE-5EB6-89C143AA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3D198-5E74-FD0A-F8FE-E27B5F6CF940}"/>
              </a:ext>
            </a:extLst>
          </p:cNvPr>
          <p:cNvSpPr txBox="1"/>
          <p:nvPr/>
        </p:nvSpPr>
        <p:spPr>
          <a:xfrm>
            <a:off x="6718153" y="2905601"/>
            <a:ext cx="41376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As of today, cost of fuel would make it unattractive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Demand increase indicated by Monte Carlo and ARIMA models.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To make the fuel competitive, tax levies, incentives and policy changes would be required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2B79B-3CEC-00E5-4F5B-FD31FCB00FEB}"/>
              </a:ext>
            </a:extLst>
          </p:cNvPr>
          <p:cNvSpPr txBox="1"/>
          <p:nvPr/>
        </p:nvSpPr>
        <p:spPr>
          <a:xfrm>
            <a:off x="1336189" y="2805882"/>
            <a:ext cx="41376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Ammonia-based fuel samples exhibited more power and better combustion stability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decrease in power in all ammonia-based samples, could indicate fuel stratification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Fuel blends did not reach their solubility limits, difficulty suppressing vaporization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95101-A08A-BC4F-BF49-FFCD62AA1B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60" y="1843921"/>
            <a:ext cx="808389" cy="808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CE005-4158-E847-A4E4-199603C2A0C1}"/>
              </a:ext>
            </a:extLst>
          </p:cNvPr>
          <p:cNvSpPr txBox="1"/>
          <p:nvPr/>
        </p:nvSpPr>
        <p:spPr>
          <a:xfrm>
            <a:off x="2515441" y="2098629"/>
            <a:ext cx="1412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/>
              <a:t>Technical</a:t>
            </a:r>
            <a:r>
              <a:rPr lang="en-US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41C38-AFA6-9746-BAC6-72D59C8AD7D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347" y="1790691"/>
            <a:ext cx="954616" cy="954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29D54E-46E0-3D45-A083-77E3F8826549}"/>
              </a:ext>
            </a:extLst>
          </p:cNvPr>
          <p:cNvSpPr txBox="1"/>
          <p:nvPr/>
        </p:nvSpPr>
        <p:spPr>
          <a:xfrm>
            <a:off x="8064248" y="2106543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/>
              <a:t>Economical 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mps.mov" descr="Temps.mov">
            <a:hlinkClick r:id="" action="ppaction://media"/>
            <a:extLst>
              <a:ext uri="{FF2B5EF4-FFF2-40B4-BE49-F238E27FC236}">
                <a16:creationId xmlns:a16="http://schemas.microsoft.com/office/drawing/2014/main" id="{DE8266F8-7C93-5549-A8D9-7334D824DE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532" y="2262643"/>
            <a:ext cx="8967647" cy="3867298"/>
          </a:xfrm>
          <a:prstGeom prst="rect">
            <a:avLst/>
          </a:prstGeom>
        </p:spPr>
      </p:pic>
      <p:sp>
        <p:nvSpPr>
          <p:cNvPr id="7" name="Title 10" descr="Heading">
            <a:extLst>
              <a:ext uri="{FF2B5EF4-FFF2-40B4-BE49-F238E27FC236}">
                <a16:creationId xmlns:a16="http://schemas.microsoft.com/office/drawing/2014/main" id="{B6BE87CE-82AB-3C4C-A94A-3C490A02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1" y="677119"/>
            <a:ext cx="8805602" cy="920187"/>
          </a:xfrm>
        </p:spPr>
        <p:txBody>
          <a:bodyPr/>
          <a:lstStyle/>
          <a:p>
            <a:r>
              <a:rPr lang="en-GB" dirty="0"/>
              <a:t>The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7C102-393A-2745-A53B-ADEF927A69E1}"/>
              </a:ext>
            </a:extLst>
          </p:cNvPr>
          <p:cNvSpPr txBox="1"/>
          <p:nvPr/>
        </p:nvSpPr>
        <p:spPr>
          <a:xfrm>
            <a:off x="2767944" y="6277124"/>
            <a:ext cx="6169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[1]</a:t>
            </a:r>
            <a:r>
              <a:rPr lang="en-GB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“Teach About Climate Change With These 24 New York Times Graphs (Published 2019),” </a:t>
            </a:r>
            <a:r>
              <a:rPr lang="en-GB" sz="7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New York Times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2023. Accessed: Sep. 09, 2023. [Online]. Available: https://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www.nytimes.com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/2019/02/28/learning/teach-about-climate-change-with-these-24-new-york-times-graphs.html</a:t>
            </a:r>
          </a:p>
          <a:p>
            <a:pPr algn="l"/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E89FA-26A0-1548-9817-1D370AD86656}"/>
              </a:ext>
            </a:extLst>
          </p:cNvPr>
          <p:cNvSpPr txBox="1"/>
          <p:nvPr/>
        </p:nvSpPr>
        <p:spPr>
          <a:xfrm>
            <a:off x="245801" y="1619665"/>
            <a:ext cx="3594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Global temperatures are increasing due to increasing greenhouse gas emissions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1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carbon dioxide emissions&#10;&#10;Description automatically generated">
            <a:extLst>
              <a:ext uri="{FF2B5EF4-FFF2-40B4-BE49-F238E27FC236}">
                <a16:creationId xmlns:a16="http://schemas.microsoft.com/office/drawing/2014/main" id="{5C102E78-643A-2040-B3C3-42D3EF2E6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29" y="1371338"/>
            <a:ext cx="7810678" cy="5036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91A3F-2DDF-4F4D-952F-4F60EDF4AAF6}"/>
              </a:ext>
            </a:extLst>
          </p:cNvPr>
          <p:cNvSpPr txBox="1"/>
          <p:nvPr/>
        </p:nvSpPr>
        <p:spPr>
          <a:xfrm>
            <a:off x="8538984" y="2784919"/>
            <a:ext cx="3142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Even the most stringent scenarios would </a:t>
            </a:r>
            <a:r>
              <a:rPr lang="en-US" b="1" dirty="0"/>
              <a:t>not meet the targets required</a:t>
            </a:r>
            <a:r>
              <a:rPr lang="en-US" dirty="0"/>
              <a:t> to prevent irreversible impacts on ecosystems, economies, and societies</a:t>
            </a:r>
          </a:p>
        </p:txBody>
      </p:sp>
      <p:sp>
        <p:nvSpPr>
          <p:cNvPr id="14" name="Title 10" descr="Heading">
            <a:extLst>
              <a:ext uri="{FF2B5EF4-FFF2-40B4-BE49-F238E27FC236}">
                <a16:creationId xmlns:a16="http://schemas.microsoft.com/office/drawing/2014/main" id="{9F47627D-6457-AE4C-B834-5A46BBB4F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1" y="677119"/>
            <a:ext cx="8805602" cy="920187"/>
          </a:xfrm>
        </p:spPr>
        <p:txBody>
          <a:bodyPr/>
          <a:lstStyle/>
          <a:p>
            <a:r>
              <a:rPr lang="en-GB" sz="2800" dirty="0"/>
              <a:t>The Problem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8AD71B-4CDB-654D-AC85-CF78972D7F62}"/>
              </a:ext>
            </a:extLst>
          </p:cNvPr>
          <p:cNvCxnSpPr>
            <a:cxnSpLocks/>
          </p:cNvCxnSpPr>
          <p:nvPr/>
        </p:nvCxnSpPr>
        <p:spPr>
          <a:xfrm>
            <a:off x="3804207" y="2784919"/>
            <a:ext cx="877035" cy="137034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722F97-39A0-974A-BDAA-CFE019888825}"/>
              </a:ext>
            </a:extLst>
          </p:cNvPr>
          <p:cNvCxnSpPr>
            <a:cxnSpLocks/>
          </p:cNvCxnSpPr>
          <p:nvPr/>
        </p:nvCxnSpPr>
        <p:spPr>
          <a:xfrm>
            <a:off x="4911115" y="4419600"/>
            <a:ext cx="2077514" cy="1197429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F1C601-B35F-5B4E-A77E-6222102284EA}"/>
              </a:ext>
            </a:extLst>
          </p:cNvPr>
          <p:cNvCxnSpPr>
            <a:cxnSpLocks/>
          </p:cNvCxnSpPr>
          <p:nvPr/>
        </p:nvCxnSpPr>
        <p:spPr>
          <a:xfrm>
            <a:off x="4741933" y="4184440"/>
            <a:ext cx="79363" cy="235160"/>
          </a:xfrm>
          <a:prstGeom prst="line">
            <a:avLst/>
          </a:prstGeom>
          <a:ln w="88900">
            <a:solidFill>
              <a:srgbClr val="D6E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92AF51E-6490-CE41-BFB5-09439CCF6C3B}"/>
              </a:ext>
            </a:extLst>
          </p:cNvPr>
          <p:cNvSpPr/>
          <p:nvPr/>
        </p:nvSpPr>
        <p:spPr>
          <a:xfrm>
            <a:off x="4538665" y="4000500"/>
            <a:ext cx="161629" cy="36671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4C7F3B-5394-B745-9D2D-801FE144F818}"/>
              </a:ext>
            </a:extLst>
          </p:cNvPr>
          <p:cNvSpPr/>
          <p:nvPr/>
        </p:nvSpPr>
        <p:spPr>
          <a:xfrm>
            <a:off x="4881606" y="4236243"/>
            <a:ext cx="161629" cy="36671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graph of carbon dioxide emissions&#10;&#10;Description automatically generated">
            <a:extLst>
              <a:ext uri="{FF2B5EF4-FFF2-40B4-BE49-F238E27FC236}">
                <a16:creationId xmlns:a16="http://schemas.microsoft.com/office/drawing/2014/main" id="{D65404E5-E221-EA47-8742-D774C3BA9F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29" y="1371338"/>
            <a:ext cx="7810678" cy="50367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BD3D637-60DF-A648-B2B5-5A0FF25172DB}"/>
              </a:ext>
            </a:extLst>
          </p:cNvPr>
          <p:cNvSpPr txBox="1"/>
          <p:nvPr/>
        </p:nvSpPr>
        <p:spPr>
          <a:xfrm>
            <a:off x="452789" y="6247187"/>
            <a:ext cx="7990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[2] 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“Global Energy Perspective 2022,” </a:t>
            </a:r>
            <a:r>
              <a:rPr lang="en-GB" sz="7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McKinsey &amp; Company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Apr. 26, 2022. https://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www.mckinsey.com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/industries/oil-and-gas/our-insights/global-energy-perspective-2022 (accessed Sep. 10, 2023).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gas prices&#10;&#10;Description automatically generated">
            <a:extLst>
              <a:ext uri="{FF2B5EF4-FFF2-40B4-BE49-F238E27FC236}">
                <a16:creationId xmlns:a16="http://schemas.microsoft.com/office/drawing/2014/main" id="{A451A5BB-4117-AD41-AF07-C8BC582F54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0F1F1"/>
              </a:clrFrom>
              <a:clrTo>
                <a:srgbClr val="F0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5"/>
          <a:stretch/>
        </p:blipFill>
        <p:spPr bwMode="auto">
          <a:xfrm>
            <a:off x="4243419" y="1955164"/>
            <a:ext cx="7755541" cy="3612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0" descr="Heading">
            <a:extLst>
              <a:ext uri="{FF2B5EF4-FFF2-40B4-BE49-F238E27FC236}">
                <a16:creationId xmlns:a16="http://schemas.microsoft.com/office/drawing/2014/main" id="{7AE43D23-2234-E54F-A62C-87A50040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60" y="905404"/>
            <a:ext cx="8999900" cy="1368000"/>
          </a:xfrm>
        </p:spPr>
        <p:txBody>
          <a:bodyPr/>
          <a:lstStyle/>
          <a:p>
            <a:r>
              <a:rPr lang="en-GB" dirty="0"/>
              <a:t>The</a:t>
            </a:r>
            <a:r>
              <a:rPr lang="en-GB" sz="2800" dirty="0"/>
              <a:t> </a:t>
            </a:r>
            <a:r>
              <a:rPr lang="en-GB" dirty="0"/>
              <a:t>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47F1C-4FD9-294C-87B7-335CEE5CF7C1}"/>
              </a:ext>
            </a:extLst>
          </p:cNvPr>
          <p:cNvSpPr txBox="1"/>
          <p:nvPr/>
        </p:nvSpPr>
        <p:spPr>
          <a:xfrm>
            <a:off x="4653280" y="5852160"/>
            <a:ext cx="73456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[3] </a:t>
            </a:r>
            <a:r>
              <a:rPr lang="en-GB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 Lash, 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Tapio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Melgin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Agata 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Mucha-Geppert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and Ole 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Rolser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“Charting the global energy landscape to 2050: Sustainable fuels,” </a:t>
            </a:r>
            <a:r>
              <a:rPr lang="en-GB" sz="7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McKinsey &amp; Company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Jul. 07, 2022. https://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www.mckinsey.com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/industries/oil-and-gas/our-insights/charting-the-global-energy-landscape-to-2050-sustainable-fuels (accessed Sep. 10, 2023).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0864D-BEE9-7C42-AE75-9A29EA88C433}"/>
              </a:ext>
            </a:extLst>
          </p:cNvPr>
          <p:cNvSpPr txBox="1"/>
          <p:nvPr/>
        </p:nvSpPr>
        <p:spPr>
          <a:xfrm>
            <a:off x="193040" y="2607260"/>
            <a:ext cx="3733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Söhne"/>
              </a:rPr>
              <a:t>Electric Vehicle’s Ideal Target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Söhne"/>
              </a:rPr>
              <a:t>Mass Adoption Challenges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Alternative Fuels </a:t>
            </a:r>
            <a:r>
              <a:rPr lang="en-US" dirty="0"/>
              <a:t>can be used which emit less carbon emissions to help bridge the decarbonization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6629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897B-CC99-444E-9A2D-F2187E98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i="0" kern="1200" baseline="0" dirty="0">
                <a:latin typeface="+mj-lt"/>
                <a:ea typeface="+mj-ea"/>
                <a:cs typeface="+mj-cs"/>
              </a:rPr>
              <a:t>Aims and Objectives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E1E8A614-3030-CC3B-0A78-9AF38E6F1F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22511"/>
              </p:ext>
            </p:extLst>
          </p:nvPr>
        </p:nvGraphicFramePr>
        <p:xfrm>
          <a:off x="911520" y="2479040"/>
          <a:ext cx="10368960" cy="355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0F7D00-1823-ED9C-3869-E05076940BFE}"/>
              </a:ext>
            </a:extLst>
          </p:cNvPr>
          <p:cNvSpPr txBox="1"/>
          <p:nvPr/>
        </p:nvSpPr>
        <p:spPr>
          <a:xfrm>
            <a:off x="2194560" y="1828800"/>
            <a:ext cx="877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Research Gap</a:t>
            </a:r>
            <a:r>
              <a:rPr lang="en-US" dirty="0"/>
              <a:t>: Combustion Properties of Ammonia / Alcohol Blends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22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CA6BD9D-7233-2447-9347-A739BC75FBBB}"/>
              </a:ext>
            </a:extLst>
          </p:cNvPr>
          <p:cNvGrpSpPr/>
          <p:nvPr/>
        </p:nvGrpSpPr>
        <p:grpSpPr>
          <a:xfrm>
            <a:off x="422569" y="1937025"/>
            <a:ext cx="5451758" cy="3687920"/>
            <a:chOff x="402395" y="2163328"/>
            <a:chExt cx="4738879" cy="309189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0B91-2732-0D43-8EFB-E03857902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95" y="2163328"/>
              <a:ext cx="4738879" cy="309189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2C94D2-F305-C845-B038-4A72E4C0406C}"/>
                </a:ext>
              </a:extLst>
            </p:cNvPr>
            <p:cNvSpPr/>
            <p:nvPr/>
          </p:nvSpPr>
          <p:spPr>
            <a:xfrm>
              <a:off x="3214255" y="2367793"/>
              <a:ext cx="1071418" cy="6894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6EE7F6E-9EBA-824C-996D-BD69831466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41" y="614601"/>
            <a:ext cx="969852" cy="96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32ADA-C812-E54A-AEE1-16981B357B69}"/>
              </a:ext>
            </a:extLst>
          </p:cNvPr>
          <p:cNvSpPr txBox="1"/>
          <p:nvPr/>
        </p:nvSpPr>
        <p:spPr>
          <a:xfrm>
            <a:off x="1556964" y="807140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 dirty="0">
                <a:latin typeface="+mj-lt"/>
              </a:rPr>
              <a:t>Ammonia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9E3619-2D85-BE45-9F05-E20D9C3606EA}"/>
              </a:ext>
            </a:extLst>
          </p:cNvPr>
          <p:cNvSpPr txBox="1"/>
          <p:nvPr/>
        </p:nvSpPr>
        <p:spPr>
          <a:xfrm>
            <a:off x="1293893" y="5782577"/>
            <a:ext cx="323192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[5] - 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A. Valera-Medina, H. Xiao, M Owen-Jones, and P. J. Bowen, “Ammonia for power,” </a:t>
            </a:r>
            <a:r>
              <a:rPr lang="en-GB" sz="7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ResearchGate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Nov. 2018. https://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www.researchgate.net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/publication/328665528_Ammonia_for_power (accessed Sep. 10, 2023).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DCFF9-AC2C-6E4A-A520-F9ADB5928401}"/>
              </a:ext>
            </a:extLst>
          </p:cNvPr>
          <p:cNvSpPr txBox="1"/>
          <p:nvPr/>
        </p:nvSpPr>
        <p:spPr>
          <a:xfrm>
            <a:off x="6003636" y="2799742"/>
            <a:ext cx="56618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NH3 has a very high volumetric and energy density – great H2 carrier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Higher power output with less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Longer travel ranges possible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Storage and transportation cost reductions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1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951DF9-D5B0-1B41-89EB-0A4D2B98A329}"/>
              </a:ext>
            </a:extLst>
          </p:cNvPr>
          <p:cNvSpPr txBox="1"/>
          <p:nvPr/>
        </p:nvSpPr>
        <p:spPr>
          <a:xfrm>
            <a:off x="1417140" y="2291536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Combustion Problems: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BE84E-7AE1-A943-BD42-766F5A2F4CC2}"/>
              </a:ext>
            </a:extLst>
          </p:cNvPr>
          <p:cNvSpPr txBox="1"/>
          <p:nvPr/>
        </p:nvSpPr>
        <p:spPr>
          <a:xfrm>
            <a:off x="857829" y="2942994"/>
            <a:ext cx="49223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flame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auto-ignition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heat of vaporization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Narrow flammability limits (16-25 % by volume in air)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CA4B6-3D87-C642-9A6F-954EC1E024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35" y="2255080"/>
            <a:ext cx="461665" cy="461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70010-87EF-A641-BB1A-F03F21FE77B5}"/>
              </a:ext>
            </a:extLst>
          </p:cNvPr>
          <p:cNvSpPr txBox="1"/>
          <p:nvPr/>
        </p:nvSpPr>
        <p:spPr>
          <a:xfrm>
            <a:off x="1575437" y="77019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 dirty="0">
                <a:latin typeface="+mj-lt"/>
              </a:rPr>
              <a:t>Ammonia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7CFCAC-A91A-A64A-A2B5-171F59EFB2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87" y="716810"/>
            <a:ext cx="969852" cy="969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15D975-A41C-4B48-8A1F-7C512CE44B43}"/>
              </a:ext>
            </a:extLst>
          </p:cNvPr>
          <p:cNvSpPr txBox="1"/>
          <p:nvPr/>
        </p:nvSpPr>
        <p:spPr>
          <a:xfrm>
            <a:off x="4078164" y="5968157"/>
            <a:ext cx="4039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Mix with a</a:t>
            </a:r>
            <a:r>
              <a:rPr lang="en-US" b="1" dirty="0"/>
              <a:t> solvent</a:t>
            </a:r>
            <a:r>
              <a:rPr lang="en-US" dirty="0"/>
              <a:t> which itself has great combustion characteristics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914DE-62C5-DF46-89D5-950E495982FD}"/>
              </a:ext>
            </a:extLst>
          </p:cNvPr>
          <p:cNvSpPr txBox="1"/>
          <p:nvPr/>
        </p:nvSpPr>
        <p:spPr>
          <a:xfrm>
            <a:off x="4650412" y="5399806"/>
            <a:ext cx="289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Dual Fuel Approach</a:t>
            </a:r>
          </a:p>
        </p:txBody>
      </p:sp>
      <p:pic>
        <p:nvPicPr>
          <p:cNvPr id="4098" name="Picture 2" descr="Switzerland – Page 2 – Ammonia Energy Association">
            <a:extLst>
              <a:ext uri="{FF2B5EF4-FFF2-40B4-BE49-F238E27FC236}">
                <a16:creationId xmlns:a16="http://schemas.microsoft.com/office/drawing/2014/main" id="{22581730-1945-7946-B08F-2889F337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9180" y="900401"/>
            <a:ext cx="4720854" cy="4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867E58B7-F074-374F-9951-9B67846B0CA6}"/>
              </a:ext>
            </a:extLst>
          </p:cNvPr>
          <p:cNvSpPr/>
          <p:nvPr/>
        </p:nvSpPr>
        <p:spPr>
          <a:xfrm>
            <a:off x="5840433" y="4285710"/>
            <a:ext cx="511133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053A64-9281-B94D-81C9-8472ADD2C4E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677" y="3711330"/>
            <a:ext cx="461665" cy="4616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6978E-517C-6D42-A985-250DB29763B5}"/>
              </a:ext>
            </a:extLst>
          </p:cNvPr>
          <p:cNvSpPr txBox="1"/>
          <p:nvPr/>
        </p:nvSpPr>
        <p:spPr>
          <a:xfrm>
            <a:off x="8696306" y="5284390"/>
            <a:ext cx="260448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[5] 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S. H. 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Crolius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“Switzerland – Page 2 – Ammonia Energy Association,” </a:t>
            </a:r>
            <a:r>
              <a:rPr lang="en-GB" sz="7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Ammoniaenergy.org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2019. https://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www.ammoniaenergy.org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/regions/</a:t>
            </a:r>
            <a:r>
              <a:rPr lang="en-GB" sz="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switzerland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/page/2/ (accessed Sep. 10, 2023).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F6D721-F206-804F-87EB-E5C1007D64A1}"/>
              </a:ext>
            </a:extLst>
          </p:cNvPr>
          <p:cNvSpPr/>
          <p:nvPr/>
        </p:nvSpPr>
        <p:spPr>
          <a:xfrm>
            <a:off x="7299180" y="934097"/>
            <a:ext cx="4796742" cy="5034059"/>
          </a:xfrm>
          <a:prstGeom prst="rect">
            <a:avLst/>
          </a:prstGeom>
          <a:solidFill>
            <a:schemeClr val="bg1">
              <a:lumMod val="95000"/>
              <a:alpha val="881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8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 descr="Heading">
            <a:extLst>
              <a:ext uri="{FF2B5EF4-FFF2-40B4-BE49-F238E27FC236}">
                <a16:creationId xmlns:a16="http://schemas.microsoft.com/office/drawing/2014/main" id="{E9FC4490-909C-1642-9A3B-21A3497C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60" y="905404"/>
            <a:ext cx="8999900" cy="1368000"/>
          </a:xfrm>
        </p:spPr>
        <p:txBody>
          <a:bodyPr/>
          <a:lstStyle/>
          <a:p>
            <a:r>
              <a:rPr lang="en-GB" dirty="0"/>
              <a:t>Current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F9777-0AFE-8D4B-8D45-A4C5C01D590A}"/>
              </a:ext>
            </a:extLst>
          </p:cNvPr>
          <p:cNvSpPr txBox="1"/>
          <p:nvPr/>
        </p:nvSpPr>
        <p:spPr>
          <a:xfrm>
            <a:off x="-14870" y="6319391"/>
            <a:ext cx="444890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/>
              <a:t>[4]</a:t>
            </a:r>
            <a:r>
              <a:rPr lang="en-US" sz="500"/>
              <a:t> - 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“Mixtures of Ammonia and Organic Solvents as Alternative Fuel for Internal Combustion Engines,” </a:t>
            </a:r>
            <a:r>
              <a:rPr lang="en-GB" sz="5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Energy &amp; Fuels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2019.https://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pubs.acs.org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GB" sz="5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/full/10.1021/acs.energyfuels.9b01450?casa_token=2M9RNuwZOzMAAAAA:WDafUJS8a7dVivvubSOOTLHZQmtHPfalpo28g8KCNY2Bcpqdja9KcEfNyB6YodHQd0gdsK7eqWTNICQi (accessed Sep. 10, 2023).</a:t>
            </a:r>
          </a:p>
          <a:p>
            <a:pPr algn="l"/>
            <a:r>
              <a:rPr lang="en-GB" sz="5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pPr algn="l"/>
            <a:endParaRPr lang="en-US" sz="5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5F5EC-A43C-0B4A-9261-FF7D133F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6" y="1693166"/>
            <a:ext cx="5355117" cy="4048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DDFA93-F39D-C24F-BBEA-9904CA7DDA5F}"/>
              </a:ext>
            </a:extLst>
          </p:cNvPr>
          <p:cNvSpPr txBox="1"/>
          <p:nvPr/>
        </p:nvSpPr>
        <p:spPr>
          <a:xfrm>
            <a:off x="833583" y="5716560"/>
            <a:ext cx="720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Figure xxx - Conductor-like Screening Model for Real Solvents </a:t>
            </a:r>
            <a:r>
              <a:rPr lang="en-US" sz="1200" b="1" i="1"/>
              <a:t>[4]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62431-DBA2-294A-ABFA-DC5C925AC18A}"/>
              </a:ext>
            </a:extLst>
          </p:cNvPr>
          <p:cNvSpPr txBox="1"/>
          <p:nvPr/>
        </p:nvSpPr>
        <p:spPr>
          <a:xfrm>
            <a:off x="5883103" y="2413337"/>
            <a:ext cx="6254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longer the carbon chain the lower the solubility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Carboxylic Acids – Highest Solubility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Excluded since they don’t exhibit good combustion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Alcohols and Di-alcohols are considered</a:t>
            </a:r>
          </a:p>
        </p:txBody>
      </p:sp>
    </p:spTree>
    <p:extLst>
      <p:ext uri="{BB962C8B-B14F-4D97-AF65-F5344CB8AC3E}">
        <p14:creationId xmlns:p14="http://schemas.microsoft.com/office/powerpoint/2010/main" val="3729852380"/>
      </p:ext>
    </p:extLst>
  </p:cSld>
  <p:clrMapOvr>
    <a:masterClrMapping/>
  </p:clrMapOvr>
</p:sld>
</file>

<file path=ppt/theme/theme1.xml><?xml version="1.0" encoding="utf-8"?>
<a:theme xmlns:a="http://schemas.openxmlformats.org/drawingml/2006/main" name="UCL_Black_Slide_Theme">
  <a:themeElements>
    <a:clrScheme name="UCL Black Theme">
      <a:dk1>
        <a:sysClr val="windowText" lastClr="000000"/>
      </a:dk1>
      <a:lt1>
        <a:srgbClr val="FFFFFF"/>
      </a:lt1>
      <a:dk2>
        <a:srgbClr val="000000"/>
      </a:dk2>
      <a:lt2>
        <a:srgbClr val="E6E6E6"/>
      </a:lt2>
      <a:accent1>
        <a:srgbClr val="F6BE00"/>
      </a:accent1>
      <a:accent2>
        <a:srgbClr val="B5BD00"/>
      </a:accent2>
      <a:accent3>
        <a:srgbClr val="A4DBE8"/>
      </a:accent3>
      <a:accent4>
        <a:srgbClr val="8C8279"/>
      </a:accent4>
      <a:accent5>
        <a:srgbClr val="EA7600"/>
      </a:accent5>
      <a:accent6>
        <a:srgbClr val="E03C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Presentation4" id="{1117F47E-1820-FB44-B702-91BC503BEEB2}" vid="{7AC29BA8-160E-2647-B666-6ADA20DE7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4588</TotalTime>
  <Words>1781</Words>
  <Application>Microsoft Office PowerPoint</Application>
  <PresentationFormat>Widescreen</PresentationFormat>
  <Paragraphs>308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Söhne</vt:lpstr>
      <vt:lpstr>Times New Roman</vt:lpstr>
      <vt:lpstr>UCL_Black_Slide_Theme</vt:lpstr>
      <vt:lpstr>Combustion of Zero Carbon Fuels   MSc Engineering with Finance  Mahima Gunewardena</vt:lpstr>
      <vt:lpstr>Overview</vt:lpstr>
      <vt:lpstr>The Problem</vt:lpstr>
      <vt:lpstr>The Problem</vt:lpstr>
      <vt:lpstr>The Solution</vt:lpstr>
      <vt:lpstr>Aims and Objectives</vt:lpstr>
      <vt:lpstr>PowerPoint Presentation</vt:lpstr>
      <vt:lpstr>PowerPoint Presentation</vt:lpstr>
      <vt:lpstr>Current Research</vt:lpstr>
      <vt:lpstr>Current Research</vt:lpstr>
      <vt:lpstr>Experimental Findings</vt:lpstr>
      <vt:lpstr>Experimental Findings</vt:lpstr>
      <vt:lpstr>Experimental Findings</vt:lpstr>
      <vt:lpstr>Experimental Findings</vt:lpstr>
      <vt:lpstr>Experimental Findings</vt:lpstr>
      <vt:lpstr>Experimental Findings</vt:lpstr>
      <vt:lpstr>Experimental Findings</vt:lpstr>
      <vt:lpstr>Experimental Findings</vt:lpstr>
      <vt:lpstr>Economics</vt:lpstr>
      <vt:lpstr>Economics</vt:lpstr>
      <vt:lpstr>Economics</vt:lpstr>
      <vt:lpstr>Economics</vt:lpstr>
      <vt:lpstr>Economics</vt:lpstr>
      <vt:lpstr>Economics</vt:lpstr>
      <vt:lpstr>Conclusion</vt:lpstr>
    </vt:vector>
  </TitlesOfParts>
  <Manager/>
  <Company>University College London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Petterson, Helen</dc:creator>
  <cp:keywords/>
  <dc:description/>
  <cp:lastModifiedBy>Gunewardena, Weerawickramage Mahima Dilshan</cp:lastModifiedBy>
  <cp:revision>20</cp:revision>
  <dcterms:created xsi:type="dcterms:W3CDTF">2020-09-10T09:35:54Z</dcterms:created>
  <dcterms:modified xsi:type="dcterms:W3CDTF">2024-01-21T12:15:33Z</dcterms:modified>
  <cp:category/>
</cp:coreProperties>
</file>